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4.xml" ContentType="application/vnd.openxmlformats-officedocument.presentationml.notesSlide+xml"/>
  <Override PartName="/ppt/tags/tag3.xml" ContentType="application/vnd.openxmlformats-officedocument.presentationml.tags+xml"/>
  <Override PartName="/ppt/notesSlides/notesSlide5.xml" ContentType="application/vnd.openxmlformats-officedocument.presentationml.notesSlide+xml"/>
  <Override PartName="/ppt/tags/tag4.xml" ContentType="application/vnd.openxmlformats-officedocument.presentationml.tag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8" r:id="rId1"/>
  </p:sldMasterIdLst>
  <p:notesMasterIdLst>
    <p:notesMasterId r:id="rId14"/>
  </p:notesMasterIdLst>
  <p:sldIdLst>
    <p:sldId id="290" r:id="rId2"/>
    <p:sldId id="291" r:id="rId3"/>
    <p:sldId id="292" r:id="rId4"/>
    <p:sldId id="293" r:id="rId5"/>
    <p:sldId id="294" r:id="rId6"/>
    <p:sldId id="265" r:id="rId7"/>
    <p:sldId id="285" r:id="rId8"/>
    <p:sldId id="286" r:id="rId9"/>
    <p:sldId id="287" r:id="rId10"/>
    <p:sldId id="288" r:id="rId11"/>
    <p:sldId id="289" r:id="rId12"/>
    <p:sldId id="271" r:id="rId13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0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0538647-CA38-46A7-A0BD-BF5CF439EBD4}" type="datetimeFigureOut">
              <a:rPr lang="ar-IQ" smtClean="0"/>
              <a:t>05/06/1443</a:t>
            </a:fld>
            <a:endParaRPr lang="ar-IQ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0CA8F0D-848B-4869-BAA6-A7D7E815B05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95183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EFE7ADFC-CA90-41C7-A443-104711DEABD4}" type="slidenum">
              <a:rPr lang="en-US" i="0" smtClean="0">
                <a:latin typeface="Arial" pitchFamily="34" charset="0"/>
              </a:rPr>
              <a:pPr eaLnBrk="1" hangingPunct="1"/>
              <a:t>1</a:t>
            </a:fld>
            <a:endParaRPr lang="en-US" i="0" smtClean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3955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EFE7ADFC-CA90-41C7-A443-104711DEABD4}" type="slidenum">
              <a:rPr lang="en-US" i="0" smtClean="0">
                <a:latin typeface="Arial" pitchFamily="34" charset="0"/>
              </a:rPr>
              <a:pPr eaLnBrk="1" hangingPunct="1"/>
              <a:t>2</a:t>
            </a:fld>
            <a:endParaRPr lang="en-US" i="0" smtClean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6641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1pPr>
            <a:lvl2pPr marL="742950" indent="-285750" eaLnBrk="0" hangingPunct="0"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2pPr>
            <a:lvl3pPr marL="1143000" indent="-228600" eaLnBrk="0" hangingPunct="0"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3pPr>
            <a:lvl4pPr marL="1600200" indent="-228600" eaLnBrk="0" hangingPunct="0"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4pPr>
            <a:lvl5pPr marL="2057400" indent="-228600" eaLnBrk="0" hangingPunct="0"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1200" i="1">
                <a:solidFill>
                  <a:schemeClr val="tx1"/>
                </a:solidFill>
                <a:latin typeface="Verdana" pitchFamily="34" charset="0"/>
                <a:ea typeface="MS PGothic" pitchFamily="34" charset="-128"/>
              </a:defRPr>
            </a:lvl9pPr>
          </a:lstStyle>
          <a:p>
            <a:pPr eaLnBrk="1" hangingPunct="1"/>
            <a:fld id="{C5A83E7E-5636-4B24-810D-23D228F563E3}" type="slidenum">
              <a:rPr lang="en-US" i="0" smtClean="0">
                <a:latin typeface="Arial" pitchFamily="34" charset="0"/>
              </a:rPr>
              <a:pPr eaLnBrk="1" hangingPunct="1"/>
              <a:t>4</a:t>
            </a:fld>
            <a:endParaRPr lang="en-US" i="0" smtClean="0">
              <a:latin typeface="Arial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ar-IQ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5095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A8F0D-848B-4869-BAA6-A7D7E815B056}" type="slidenum">
              <a:rPr lang="ar-IQ" smtClean="0"/>
              <a:t>6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88014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A8F0D-848B-4869-BAA6-A7D7E815B056}" type="slidenum">
              <a:rPr lang="ar-IQ" smtClean="0"/>
              <a:t>7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604145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A8F0D-848B-4869-BAA6-A7D7E815B056}" type="slidenum">
              <a:rPr lang="ar-IQ" smtClean="0"/>
              <a:t>8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953176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CA8F0D-848B-4869-BAA6-A7D7E815B056}" type="slidenum">
              <a:rPr lang="ar-IQ" smtClean="0"/>
              <a:t>11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03962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05/06/1443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16845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05/06/1443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676357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05/06/1443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17754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05/06/1443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123936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05/06/1443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4644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05/06/1443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0260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05/06/1443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66964440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05/06/1443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3893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05/06/1443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1503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05/06/1443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907865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05/06/1443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68726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05/06/1443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66599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05/06/1443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709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05/06/1443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994090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05/06/1443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2783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8DFC0-C607-4437-BBB7-49E6B40983B8}" type="datetimeFigureOut">
              <a:rPr lang="ar-IQ" smtClean="0"/>
              <a:t>05/06/1443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20867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8DFC0-C607-4437-BBB7-49E6B40983B8}" type="datetimeFigureOut">
              <a:rPr lang="ar-IQ" smtClean="0"/>
              <a:t>05/06/1443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D44F107-E03D-46BF-86DB-2C6FC5EC97C9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3592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13" Type="http://schemas.openxmlformats.org/officeDocument/2006/relationships/image" Target="../media/image30.png"/><Relationship Id="rId7" Type="http://schemas.openxmlformats.org/officeDocument/2006/relationships/image" Target="../media/image24.png"/><Relationship Id="rId12" Type="http://schemas.openxmlformats.org/officeDocument/2006/relationships/image" Target="../media/image29.png"/><Relationship Id="rId17" Type="http://schemas.openxmlformats.org/officeDocument/2006/relationships/image" Target="../media/image33.png"/><Relationship Id="rId2" Type="http://schemas.openxmlformats.org/officeDocument/2006/relationships/notesSlide" Target="../notesSlides/notesSlide7.xml"/><Relationship Id="rId16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11" Type="http://schemas.openxmlformats.org/officeDocument/2006/relationships/image" Target="../media/image28.png"/><Relationship Id="rId5" Type="http://schemas.openxmlformats.org/officeDocument/2006/relationships/image" Target="../media/image22.png"/><Relationship Id="rId15" Type="http://schemas.openxmlformats.org/officeDocument/2006/relationships/image" Target="../media/image31.png"/><Relationship Id="rId10" Type="http://schemas.openxmlformats.org/officeDocument/2006/relationships/image" Target="../media/image27.png"/><Relationship Id="rId9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raed.shaaban@uobasrah.edu.iq" TargetMode="External"/><Relationship Id="rId2" Type="http://schemas.openxmlformats.org/officeDocument/2006/relationships/hyperlink" Target="mailto:mus.raad@yahoo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6" Type="http://schemas.openxmlformats.org/officeDocument/2006/relationships/image" Target="../media/image110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Relationship Id="rId5" Type="http://schemas.openxmlformats.org/officeDocument/2006/relationships/image" Target="../media/image3.png"/><Relationship Id="rId4" Type="http://schemas.openxmlformats.org/officeDocument/2006/relationships/image" Target="../media/image1.png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18" Type="http://schemas.openxmlformats.org/officeDocument/2006/relationships/image" Target="../media/image18.png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7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png"/><Relationship Id="rId1" Type="http://schemas.openxmlformats.org/officeDocument/2006/relationships/tags" Target="../tags/tag4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19" Type="http://schemas.openxmlformats.org/officeDocument/2006/relationships/image" Target="../media/image19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987550" y="43361"/>
            <a:ext cx="8434388" cy="2510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en-US" sz="5400" dirty="0"/>
              <a:t>Electrical </a:t>
            </a:r>
            <a:r>
              <a:rPr lang="en-US" sz="5400" dirty="0"/>
              <a:t>and </a:t>
            </a:r>
            <a:r>
              <a:rPr lang="en-US" sz="5400" dirty="0"/>
              <a:t>Magnetic</a:t>
            </a:r>
          </a:p>
          <a:p>
            <a:pPr algn="ctr">
              <a:spcBef>
                <a:spcPct val="20000"/>
              </a:spcBef>
              <a:defRPr/>
            </a:pPr>
            <a:r>
              <a:rPr lang="en-US" sz="5400" dirty="0"/>
              <a:t>Basics Concepts</a:t>
            </a:r>
            <a:endParaRPr lang="en-US" sz="5400" b="1" dirty="0">
              <a:solidFill>
                <a:schemeClr val="accent6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Verdana" charset="0"/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987550" y="2474757"/>
            <a:ext cx="8434388" cy="256135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en-US" sz="36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ollege of Scince</a:t>
            </a:r>
          </a:p>
          <a:p>
            <a:pPr>
              <a:defRPr/>
            </a:pPr>
            <a:r>
              <a:rPr lang="en-US" sz="3600" b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Basrah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University </a:t>
            </a:r>
          </a:p>
          <a:p>
            <a:pPr>
              <a:defRPr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2021-2022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عنوان فرعي 2"/>
          <p:cNvSpPr txBox="1">
            <a:spLocks/>
          </p:cNvSpPr>
          <p:nvPr/>
        </p:nvSpPr>
        <p:spPr>
          <a:xfrm>
            <a:off x="2892425" y="4985416"/>
            <a:ext cx="6624638" cy="822325"/>
          </a:xfrm>
          <a:prstGeom prst="rect">
            <a:avLst/>
          </a:prstGeom>
        </p:spPr>
        <p:txBody>
          <a:bodyPr/>
          <a:lstStyle>
            <a:lvl1pPr marL="0" indent="0" algn="l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rgbClr val="42424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6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1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>
              <a:defRPr/>
            </a:pP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 Raed M. Shaaban</a:t>
            </a:r>
          </a:p>
        </p:txBody>
      </p:sp>
      <p:sp>
        <p:nvSpPr>
          <p:cNvPr id="2053" name="مستطيل 1"/>
          <p:cNvSpPr>
            <a:spLocks noChangeArrowheads="1"/>
          </p:cNvSpPr>
          <p:nvPr/>
        </p:nvSpPr>
        <p:spPr bwMode="auto">
          <a:xfrm>
            <a:off x="8580438" y="6278564"/>
            <a:ext cx="2087562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439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1"/>
          <p:cNvSpPr>
            <a:spLocks noGrp="1"/>
          </p:cNvSpPr>
          <p:nvPr>
            <p:ph type="title"/>
          </p:nvPr>
        </p:nvSpPr>
        <p:spPr>
          <a:xfrm>
            <a:off x="2697480" y="198438"/>
            <a:ext cx="6416040" cy="746088"/>
          </a:xfrm>
          <a:solidFill>
            <a:schemeClr val="bg2"/>
          </a:solidFill>
        </p:spPr>
        <p:txBody>
          <a:bodyPr/>
          <a:lstStyle/>
          <a:p>
            <a:r>
              <a:rPr lang="en-US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Vector 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Algebra</a:t>
            </a:r>
            <a:r>
              <a:rPr lang="ar-IQ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جمع </a:t>
            </a:r>
            <a:r>
              <a:rPr lang="ar-IQ" sz="3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وطرح </a:t>
            </a:r>
            <a:r>
              <a:rPr lang="ar-IQ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المتجهات</a:t>
            </a:r>
            <a:r>
              <a:rPr lang="ar-IQ" sz="36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ar-IQ" sz="36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600200" y="1127760"/>
                <a:ext cx="9616440" cy="549676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en-US" sz="3600" i="1">
                          <a:latin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𝑖</m:t>
                          </m:r>
                        </m:e>
                      </m:acc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𝑋</m:t>
                          </m:r>
                        </m:sub>
                      </m:sSub>
                      <m:r>
                        <a:rPr lang="en-US" sz="3600" i="1">
                          <a:latin typeface="Cambria Math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𝑗</m:t>
                          </m:r>
                        </m:e>
                      </m:acc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n-US" sz="3600" i="1">
                          <a:latin typeface="Cambria Math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𝑘</m:t>
                          </m:r>
                        </m:e>
                      </m:acc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en-US" sz="3600" dirty="0"/>
              </a:p>
              <a:p>
                <a:pPr algn="l"/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sz="3600" i="1">
                        <a:latin typeface="Cambria Math"/>
                      </a:rPr>
                      <m:t>=</m:t>
                    </m:r>
                    <m:acc>
                      <m:accPr>
                        <m:chr m:val="⃑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/>
                          </a:rPr>
                          <m:t>𝑖</m:t>
                        </m:r>
                      </m:e>
                    </m:acc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3600" i="1">
                            <a:latin typeface="Cambria Math"/>
                          </a:rPr>
                          <m:t>𝑋</m:t>
                        </m:r>
                      </m:sub>
                    </m:sSub>
                    <m:r>
                      <a:rPr lang="en-US" sz="3600" i="1">
                        <a:latin typeface="Cambria Math"/>
                      </a:rPr>
                      <m:t>+</m:t>
                    </m:r>
                    <m:acc>
                      <m:accPr>
                        <m:chr m:val="⃑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/>
                          </a:rPr>
                          <m:t>𝑗</m:t>
                        </m:r>
                      </m:e>
                    </m:acc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3600" i="1">
                            <a:latin typeface="Cambria Math"/>
                          </a:rPr>
                          <m:t>𝑦</m:t>
                        </m:r>
                      </m:sub>
                    </m:sSub>
                    <m:r>
                      <a:rPr lang="en-US" sz="3600" i="1">
                        <a:latin typeface="Cambria Math"/>
                      </a:rPr>
                      <m:t>+</m:t>
                    </m:r>
                    <m:acc>
                      <m:accPr>
                        <m:chr m:val="⃑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/>
                          </a:rPr>
                          <m:t>𝑘</m:t>
                        </m:r>
                      </m:e>
                    </m:acc>
                    <m:sSub>
                      <m:sSubPr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sz="3600" i="1">
                            <a:latin typeface="Cambria Math"/>
                          </a:rPr>
                          <m:t>𝑧</m:t>
                        </m:r>
                      </m:sub>
                    </m:sSub>
                  </m:oMath>
                </a14:m>
                <a:r>
                  <a:rPr lang="en-US" sz="3600" dirty="0"/>
                  <a:t>   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𝐶</m:t>
                          </m:r>
                        </m:e>
                      </m:acc>
                      <m:r>
                        <a:rPr lang="en-US" sz="3600" i="1">
                          <a:latin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en-US" sz="3600" i="1">
                          <a:latin typeface="Cambria Math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36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acc>
                      <m:r>
                        <a:rPr lang="en-US" sz="3600" i="1">
                          <a:latin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𝐴</m:t>
                          </m:r>
                        </m:e>
                      </m:ac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en-US" sz="36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𝐶</m:t>
                          </m:r>
                        </m:e>
                      </m:acc>
                      <m:r>
                        <a:rPr lang="en-US" sz="3600" i="1">
                          <a:latin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𝑖</m:t>
                          </m:r>
                        </m:e>
                      </m:acc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(</m:t>
                          </m:r>
                          <m:r>
                            <a:rPr lang="en-US" sz="36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𝑋</m:t>
                          </m:r>
                        </m:sub>
                      </m:sSub>
                      <m:r>
                        <a:rPr lang="en-US" sz="36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𝑋</m:t>
                          </m:r>
                        </m:sub>
                      </m:sSub>
                      <m:r>
                        <a:rPr lang="en-US" sz="3600" i="1">
                          <a:latin typeface="Cambria Math"/>
                        </a:rPr>
                        <m:t>)+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𝑗</m:t>
                          </m:r>
                        </m:e>
                      </m:acc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(</m:t>
                          </m:r>
                          <m:r>
                            <a:rPr lang="en-US" sz="36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n-US" sz="36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n-US" sz="3600" i="1">
                          <a:latin typeface="Cambria Math"/>
                        </a:rPr>
                        <m:t>)+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𝑘</m:t>
                          </m:r>
                        </m:e>
                      </m:acc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(</m:t>
                          </m:r>
                          <m:r>
                            <a:rPr lang="en-US" sz="36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en-US" sz="36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𝑍</m:t>
                          </m:r>
                        </m:sub>
                      </m:sSub>
                      <m:r>
                        <a:rPr lang="en-US" sz="36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6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acc>
                      <m:r>
                        <a:rPr lang="en-US" sz="3600" i="1">
                          <a:latin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𝑖</m:t>
                          </m:r>
                        </m:e>
                      </m:acc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(</m:t>
                          </m:r>
                          <m:r>
                            <a:rPr lang="en-US" sz="36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𝑋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𝑋</m:t>
                          </m:r>
                        </m:sub>
                      </m:sSub>
                      <m:r>
                        <a:rPr lang="en-US" sz="3600" i="1">
                          <a:latin typeface="Cambria Math"/>
                        </a:rPr>
                        <m:t>)+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𝑗</m:t>
                          </m:r>
                        </m:e>
                      </m:acc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(</m:t>
                          </m:r>
                          <m:r>
                            <a:rPr lang="en-US" sz="36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n-US" sz="3600" i="1">
                          <a:latin typeface="Cambria Math"/>
                        </a:rPr>
                        <m:t>)+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𝑘</m:t>
                          </m:r>
                        </m:e>
                      </m:acc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(</m:t>
                          </m:r>
                          <m:r>
                            <a:rPr lang="en-US" sz="36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𝑍</m:t>
                          </m:r>
                        </m:sub>
                      </m:sSub>
                      <m:r>
                        <a:rPr lang="en-US" sz="36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en-US" sz="3600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𝐶</m:t>
                          </m:r>
                        </m:e>
                      </m:acc>
                      <m:r>
                        <a:rPr lang="en-US" sz="3600" i="1">
                          <a:latin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𝑖</m:t>
                          </m:r>
                        </m:e>
                      </m:acc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𝑋</m:t>
                          </m:r>
                        </m:sub>
                      </m:sSub>
                      <m:r>
                        <a:rPr lang="en-US" sz="3600" i="1">
                          <a:latin typeface="Cambria Math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𝑗</m:t>
                          </m:r>
                        </m:e>
                      </m:acc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n-US" sz="3600" i="1">
                          <a:latin typeface="Cambria Math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𝑘</m:t>
                          </m:r>
                        </m:e>
                      </m:acc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𝐶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en-US" sz="3600" dirty="0" smtClean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acc>
                      <m:r>
                        <a:rPr lang="en-US" sz="3600" i="1">
                          <a:latin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𝑖</m:t>
                          </m:r>
                        </m:e>
                      </m:acc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𝑋</m:t>
                          </m:r>
                        </m:sub>
                      </m:sSub>
                      <m:r>
                        <a:rPr lang="en-US" sz="3600" i="1">
                          <a:latin typeface="Cambria Math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𝑗</m:t>
                          </m:r>
                        </m:e>
                      </m:acc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n-US" sz="3600" i="1">
                          <a:latin typeface="Cambria Math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𝑘</m:t>
                          </m:r>
                        </m:e>
                      </m:acc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ar-IQ" sz="36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1127760"/>
                <a:ext cx="9616440" cy="549676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06543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6369"/>
    </mc:Choice>
    <mc:Fallback xmlns="">
      <p:transition spd="slow" advTm="256369"/>
    </mc:Fallback>
  </mc:AlternateContent>
  <p:timing>
    <p:tnLst>
      <p:par>
        <p:cTn id="1" dur="indefinite" restart="never" nodeType="tmRoot"/>
      </p:par>
    </p:tnLst>
  </p:timing>
  <p:extLst mod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58240" y="243840"/>
                <a:ext cx="11033760" cy="1353191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square" rtlCol="1">
                <a:spAutoFit/>
              </a:bodyPr>
              <a:lstStyle/>
              <a:p>
                <a:r>
                  <a:rPr lang="ar-IQ" sz="3600" dirty="0" smtClean="0">
                    <a:latin typeface="Times New Roman" pitchFamily="18" charset="0"/>
                    <a:cs typeface="Times New Roman" pitchFamily="18" charset="0"/>
                  </a:rPr>
                  <a:t>مثال:-</a:t>
                </a:r>
                <a:r>
                  <a:rPr lang="ar-IQ" sz="3600" dirty="0">
                    <a:latin typeface="Times New Roman" pitchFamily="18" charset="0"/>
                    <a:cs typeface="Times New Roman" pitchFamily="18" charset="0"/>
                  </a:rPr>
                  <a:t>إذا كان </a:t>
                </a:r>
                <a:r>
                  <a:rPr lang="ar-IQ" sz="3600" dirty="0" smtClean="0">
                    <a:latin typeface="Times New Roman" pitchFamily="18" charset="0"/>
                    <a:cs typeface="Times New Roman" pitchFamily="18" charset="0"/>
                  </a:rPr>
                  <a:t>المتجهين 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sz="3600" i="1">
                        <a:latin typeface="Cambria Math"/>
                      </a:rPr>
                      <m:t>=</m:t>
                    </m:r>
                    <m:r>
                      <a:rPr lang="en-US" sz="3600" i="1">
                        <a:latin typeface="Cambria Math"/>
                      </a:rPr>
                      <m:t>2</m:t>
                    </m:r>
                    <m:acc>
                      <m:accPr>
                        <m:chr m:val="⃑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3</m:t>
                    </m:r>
                    <m:acc>
                      <m:accPr>
                        <m:chr m:val="⃑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sz="3600" i="1">
                        <a:latin typeface="Cambria Math"/>
                      </a:rPr>
                      <m:t>−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4</m:t>
                    </m:r>
                    <m:acc>
                      <m:accPr>
                        <m:chr m:val="⃑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ar-IQ" sz="36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ar-IQ" sz="3600" dirty="0" smtClean="0">
                    <a:latin typeface="Times New Roman" pitchFamily="18" charset="0"/>
                    <a:cs typeface="Times New Roman" pitchFamily="18" charset="0"/>
                  </a:rPr>
                  <a:t>و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  <m:r>
                      <a:rPr lang="en-US" sz="3600" i="1">
                        <a:latin typeface="Cambria Math"/>
                      </a:rPr>
                      <m:t>=</m:t>
                    </m:r>
                    <m:acc>
                      <m:accPr>
                        <m:chr m:val="⃑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sz="3600" i="1">
                        <a:latin typeface="Cambria Math"/>
                      </a:rPr>
                      <m:t>+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3</m:t>
                    </m:r>
                    <m:acc>
                      <m:accPr>
                        <m:chr m:val="⃑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sz="3600" i="1">
                        <a:latin typeface="Cambria Math"/>
                      </a:rPr>
                      <m:t>−</m:t>
                    </m:r>
                    <m:r>
                      <a:rPr lang="en-US" sz="3600" b="0" i="1" smtClean="0">
                        <a:latin typeface="Cambria Math" panose="02040503050406030204" pitchFamily="18" charset="0"/>
                      </a:rPr>
                      <m:t>2</m:t>
                    </m:r>
                    <m:acc>
                      <m:accPr>
                        <m:chr m:val="⃑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/>
                          </a:rPr>
                          <m:t>𝑘</m:t>
                        </m:r>
                      </m:e>
                    </m:acc>
                  </m:oMath>
                </a14:m>
                <a:endParaRPr lang="ar-IQ" sz="3600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ar-IQ" sz="3600" dirty="0" smtClean="0">
                    <a:latin typeface="Times New Roman" pitchFamily="18" charset="0"/>
                    <a:cs typeface="Times New Roman" pitchFamily="18" charset="0"/>
                  </a:rPr>
                  <a:t>احسب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.</m:t>
                    </m:r>
                  </m:oMath>
                </a14:m>
                <a:r>
                  <a:rPr lang="ar-IQ" sz="3600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ar-IQ" sz="3600" dirty="0" smtClean="0"/>
                  <a:t>+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r>
                  <a:rPr lang="ar-IQ" sz="3600" dirty="0" smtClean="0"/>
                  <a:t>  و </a:t>
                </a:r>
                <a14:m>
                  <m:oMath xmlns:m="http://schemas.openxmlformats.org/officeDocument/2006/math">
                    <m:r>
                      <a:rPr lang="en-US" sz="3600" b="0" i="0" smtClean="0">
                        <a:latin typeface="Cambria Math" panose="02040503050406030204" pitchFamily="18" charset="0"/>
                      </a:rPr>
                      <m:t>2</m:t>
                    </m:r>
                    <m:acc>
                      <m:accPr>
                        <m:chr m:val="⃑"/>
                        <m:ctrlPr>
                          <a:rPr lang="en-US" sz="36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𝐵</m:t>
                        </m:r>
                      </m:e>
                    </m:acc>
                  </m:oMath>
                </a14:m>
                <a:r>
                  <a:rPr lang="ar-IQ" sz="3600" dirty="0" smtClean="0"/>
                  <a:t>-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 panose="02040503050406030204" pitchFamily="18" charset="0"/>
                          </a:rPr>
                          <m:t>𝐴</m:t>
                        </m:r>
                      </m:e>
                    </m:acc>
                  </m:oMath>
                </a14:m>
                <a:endParaRPr lang="ar-IQ" sz="36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8240" y="243840"/>
                <a:ext cx="11033760" cy="1353191"/>
              </a:xfrm>
              <a:prstGeom prst="rect">
                <a:avLst/>
              </a:prstGeom>
              <a:blipFill rotWithShape="0">
                <a:blip r:embed="rId5"/>
                <a:stretch>
                  <a:fillRect t="-901" r="-1657" b="-15766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005840" y="3640738"/>
                <a:ext cx="9204960" cy="78476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3600" i="1">
                          <a:latin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𝑖</m:t>
                          </m:r>
                        </m:e>
                      </m:acc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(</m:t>
                          </m:r>
                          <m:r>
                            <a:rPr lang="en-US" sz="36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𝑋</m:t>
                          </m:r>
                        </m:sub>
                      </m:sSub>
                      <m:r>
                        <a:rPr lang="en-US" sz="36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𝑋</m:t>
                          </m:r>
                        </m:sub>
                      </m:sSub>
                      <m:r>
                        <a:rPr lang="en-US" sz="3600" i="1">
                          <a:latin typeface="Cambria Math"/>
                        </a:rPr>
                        <m:t>)+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𝑗</m:t>
                          </m:r>
                        </m:e>
                      </m:acc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(</m:t>
                          </m:r>
                          <m:r>
                            <a:rPr lang="en-US" sz="36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n-US" sz="36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𝑦</m:t>
                          </m:r>
                        </m:sub>
                      </m:sSub>
                      <m:r>
                        <a:rPr lang="en-US" sz="3600" i="1">
                          <a:latin typeface="Cambria Math"/>
                        </a:rPr>
                        <m:t>)+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𝑘</m:t>
                          </m:r>
                        </m:e>
                      </m:acc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(</m:t>
                          </m:r>
                          <m:r>
                            <a:rPr lang="en-US" sz="3600" i="1"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𝑧</m:t>
                          </m:r>
                        </m:sub>
                      </m:sSub>
                      <m:r>
                        <a:rPr lang="en-US" sz="3600" i="1">
                          <a:latin typeface="Cambria Math"/>
                        </a:rPr>
                        <m:t>+</m:t>
                      </m:r>
                      <m:sSub>
                        <m:sSub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latin typeface="Cambria Math"/>
                            </a:rPr>
                            <m:t>𝐵</m:t>
                          </m:r>
                        </m:e>
                        <m:sub>
                          <m:r>
                            <a:rPr lang="en-US" sz="3600" i="1">
                              <a:latin typeface="Cambria Math"/>
                            </a:rPr>
                            <m:t>𝑍</m:t>
                          </m:r>
                        </m:sub>
                      </m:sSub>
                      <m:r>
                        <a:rPr lang="en-US" sz="3600" i="1">
                          <a:latin typeface="Cambria Math"/>
                        </a:rPr>
                        <m:t>)</m:t>
                      </m:r>
                    </m:oMath>
                  </m:oMathPara>
                </a14:m>
                <a:endParaRPr lang="ar-IQ" sz="36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840" y="3640738"/>
                <a:ext cx="9204960" cy="78476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79120" y="4678067"/>
                <a:ext cx="9220200" cy="72827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3600" i="1">
                          <a:latin typeface="Cambria Math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3600" i="1">
                          <a:latin typeface="Cambria Math"/>
                        </a:rPr>
                        <m:t>+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i="1">
                          <a:latin typeface="Cambria Math"/>
                        </a:rPr>
                        <m:t>)+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US" sz="3600" i="1">
                          <a:latin typeface="Cambria Math"/>
                        </a:rPr>
                        <m:t>)+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𝑘</m:t>
                          </m:r>
                        </m:e>
                      </m:ac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(−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ar-IQ" sz="36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120" y="4678067"/>
                <a:ext cx="9220200" cy="728276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05840" y="5658905"/>
                <a:ext cx="4892040" cy="72827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36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∴</m:t>
                      </m:r>
                      <m:acc>
                        <m:accPr>
                          <m:chr m:val="⃑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3600" i="1">
                          <a:latin typeface="Cambria Math"/>
                        </a:rPr>
                        <m:t>=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3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6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ar-IQ" sz="36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5840" y="5658905"/>
                <a:ext cx="4892040" cy="72827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158240" y="2659900"/>
                <a:ext cx="3398520" cy="72827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e>
                      </m:ac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sz="3600" i="1">
                          <a:latin typeface="Cambria Math"/>
                        </a:rPr>
                        <m:t>+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3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en-US" sz="3600" i="1">
                          <a:latin typeface="Cambria Math"/>
                        </a:rPr>
                        <m:t>−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2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ar-IQ" sz="36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8240" y="2659900"/>
                <a:ext cx="3398520" cy="728276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4975860" y="2659900"/>
                <a:ext cx="3756660" cy="72827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360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</m:acc>
                      <m:r>
                        <a:rPr lang="en-US" sz="3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3600" i="1">
                          <a:latin typeface="Cambria Math"/>
                        </a:rPr>
                        <m:t>2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sz="3600" i="1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3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en-US" sz="3600" i="1">
                          <a:latin typeface="Cambria Math"/>
                        </a:rPr>
                        <m:t>−</m:t>
                      </m:r>
                      <m:r>
                        <a:rPr lang="en-US" sz="3600" i="1">
                          <a:latin typeface="Cambria Math" panose="02040503050406030204" pitchFamily="18" charset="0"/>
                        </a:rPr>
                        <m:t>4</m:t>
                      </m:r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ar-IQ" sz="36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5860" y="2659900"/>
                <a:ext cx="3756660" cy="728276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1569720" y="1780373"/>
                <a:ext cx="579120" cy="6463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3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lang="ar-IQ" sz="36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9720" y="1780373"/>
                <a:ext cx="579120" cy="646331"/>
              </a:xfrm>
              <a:prstGeom prst="rect">
                <a:avLst/>
              </a:prstGeom>
              <a:blipFill rotWithShape="0">
                <a:blip r:embed="rId11"/>
                <a:stretch>
                  <a:fillRect r="-421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Curved Connector 12"/>
          <p:cNvCxnSpPr/>
          <p:nvPr/>
        </p:nvCxnSpPr>
        <p:spPr>
          <a:xfrm rot="16200000" flipV="1">
            <a:off x="1700201" y="2575399"/>
            <a:ext cx="672488" cy="224790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3794283" y="1847121"/>
                <a:ext cx="579120" cy="6463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ar-IQ" sz="3600" dirty="0"/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283" y="1847121"/>
                <a:ext cx="579120" cy="64633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Curved Connector 16"/>
          <p:cNvCxnSpPr/>
          <p:nvPr/>
        </p:nvCxnSpPr>
        <p:spPr>
          <a:xfrm rot="16200000" flipV="1">
            <a:off x="2459343" y="2626591"/>
            <a:ext cx="672488" cy="224790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2583179" y="1887288"/>
                <a:ext cx="579120" cy="69006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𝐴</m:t>
                          </m:r>
                        </m:e>
                        <m:sub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ar-IQ" sz="3600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3179" y="1887288"/>
                <a:ext cx="579120" cy="690061"/>
              </a:xfrm>
              <a:prstGeom prst="rect">
                <a:avLst/>
              </a:prstGeom>
              <a:blipFill rotWithShape="0">
                <a:blip r:embed="rId13"/>
                <a:stretch>
                  <a:fillRect r="-210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Curved Connector 18"/>
          <p:cNvCxnSpPr/>
          <p:nvPr/>
        </p:nvCxnSpPr>
        <p:spPr>
          <a:xfrm rot="5400000" flipH="1" flipV="1">
            <a:off x="3633032" y="2652248"/>
            <a:ext cx="676354" cy="225266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5747855" y="1597031"/>
                <a:ext cx="579120" cy="6463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36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𝑋</m:t>
                          </m:r>
                        </m:sub>
                      </m:sSub>
                    </m:oMath>
                  </m:oMathPara>
                </a14:m>
                <a:endParaRPr lang="ar-IQ" sz="3600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47855" y="1597031"/>
                <a:ext cx="579120" cy="646331"/>
              </a:xfrm>
              <a:prstGeom prst="rect">
                <a:avLst/>
              </a:prstGeom>
              <a:blipFill rotWithShape="0">
                <a:blip r:embed="rId15"/>
                <a:stretch>
                  <a:fillRect r="-2105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Curved Connector 19"/>
          <p:cNvCxnSpPr/>
          <p:nvPr/>
        </p:nvCxnSpPr>
        <p:spPr>
          <a:xfrm rot="16200000" flipV="1">
            <a:off x="5878336" y="2392057"/>
            <a:ext cx="672488" cy="224790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7972418" y="1663779"/>
                <a:ext cx="579120" cy="6463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𝑧</m:t>
                          </m:r>
                        </m:sub>
                      </m:sSub>
                    </m:oMath>
                  </m:oMathPara>
                </a14:m>
                <a:endParaRPr lang="ar-IQ" sz="36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2418" y="1663779"/>
                <a:ext cx="579120" cy="646331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Curved Connector 21"/>
          <p:cNvCxnSpPr/>
          <p:nvPr/>
        </p:nvCxnSpPr>
        <p:spPr>
          <a:xfrm rot="16200000" flipV="1">
            <a:off x="6637478" y="2443249"/>
            <a:ext cx="672488" cy="224790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6761314" y="1703946"/>
                <a:ext cx="579120" cy="69006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3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𝐵</m:t>
                          </m:r>
                        </m:e>
                        <m:sub>
                          <m:r>
                            <a:rPr lang="en-US" sz="3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</m:sub>
                      </m:sSub>
                    </m:oMath>
                  </m:oMathPara>
                </a14:m>
                <a:endParaRPr lang="ar-IQ" sz="36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61314" y="1703946"/>
                <a:ext cx="579120" cy="690061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Curved Connector 23"/>
          <p:cNvCxnSpPr/>
          <p:nvPr/>
        </p:nvCxnSpPr>
        <p:spPr>
          <a:xfrm rot="5400000" flipH="1" flipV="1">
            <a:off x="7811167" y="2468906"/>
            <a:ext cx="676354" cy="225266"/>
          </a:xfrm>
          <a:prstGeom prst="curvedConnector3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138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4779"/>
    </mc:Choice>
    <mc:Fallback xmlns="">
      <p:transition spd="slow" advTm="174779"/>
    </mc:Fallback>
  </mc:AlternateContent>
  <p:timing>
    <p:tnLst>
      <p:par>
        <p:cTn id="1" dur="indefinite" restart="never" nodeType="tmRoot"/>
      </p:par>
    </p:tnLst>
  </p:timing>
  <p:extLst mod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87794" y="498147"/>
            <a:ext cx="8568813" cy="2769989"/>
          </a:xfrm>
          <a:prstGeom prst="rect">
            <a:avLst/>
          </a:prstGeom>
          <a:solidFill>
            <a:schemeClr val="bg2"/>
          </a:solidFill>
        </p:spPr>
        <p:txBody>
          <a:bodyPr wrap="square" rtlCol="1">
            <a:spAutoFit/>
          </a:bodyPr>
          <a:lstStyle/>
          <a:p>
            <a:pPr algn="ctr"/>
            <a:r>
              <a:rPr lang="en-US" sz="6000" b="1" dirty="0" smtClean="0">
                <a:latin typeface="Bradley Hand ITC" panose="03070402050302030203" pitchFamily="66" charset="0"/>
              </a:rPr>
              <a:t>Dr. Raed M. Shaaban</a:t>
            </a:r>
            <a:endParaRPr lang="ar-IQ" sz="6000" b="1" dirty="0" smtClean="0">
              <a:latin typeface="Bradley Hand ITC" panose="03070402050302030203" pitchFamily="66" charset="0"/>
            </a:endParaRPr>
          </a:p>
          <a:p>
            <a:pPr algn="ctr"/>
            <a:r>
              <a:rPr lang="ar-IQ" sz="3600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جامعة البصرة كلية العلوم</a:t>
            </a:r>
            <a:endParaRPr lang="en-US" sz="3600" b="1" dirty="0" smtClean="0">
              <a:solidFill>
                <a:srgbClr val="FF0000"/>
              </a:solidFill>
              <a:latin typeface="Bradley Hand ITC" panose="03070402050302030203" pitchFamily="66" charset="0"/>
            </a:endParaRPr>
          </a:p>
          <a:p>
            <a:pPr algn="ctr"/>
            <a:endParaRPr lang="ar-IQ" sz="6000" b="1" dirty="0" smtClean="0">
              <a:latin typeface="Bradley Hand ITC" panose="03070402050302030203" pitchFamily="66" charset="0"/>
            </a:endParaRPr>
          </a:p>
          <a:p>
            <a:endParaRPr lang="ar-IQ" dirty="0"/>
          </a:p>
        </p:txBody>
      </p:sp>
      <p:sp>
        <p:nvSpPr>
          <p:cNvPr id="6" name="TextBox 5"/>
          <p:cNvSpPr txBox="1"/>
          <p:nvPr/>
        </p:nvSpPr>
        <p:spPr>
          <a:xfrm>
            <a:off x="3107846" y="3407077"/>
            <a:ext cx="6128707" cy="230832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3600" b="1" dirty="0">
                <a:latin typeface="Bradley Hand ITC" panose="03070402050302030203" pitchFamily="66" charset="0"/>
                <a:hlinkClick r:id="rId2"/>
              </a:rPr>
              <a:t>m</a:t>
            </a:r>
            <a:r>
              <a:rPr lang="en-US" sz="3600" b="1" dirty="0" smtClean="0">
                <a:latin typeface="Bradley Hand ITC" panose="03070402050302030203" pitchFamily="66" charset="0"/>
                <a:hlinkClick r:id="rId2"/>
              </a:rPr>
              <a:t>us.raad@yahoo.com</a:t>
            </a:r>
            <a:endParaRPr lang="en-US" sz="3600" b="1" dirty="0" smtClean="0">
              <a:latin typeface="Bradley Hand ITC" panose="03070402050302030203" pitchFamily="66" charset="0"/>
            </a:endParaRPr>
          </a:p>
          <a:p>
            <a:pPr algn="ctr"/>
            <a:endParaRPr lang="en-US" sz="3600" b="1" dirty="0" smtClean="0">
              <a:latin typeface="Bradley Hand ITC" panose="03070402050302030203" pitchFamily="66" charset="0"/>
            </a:endParaRPr>
          </a:p>
          <a:p>
            <a:pPr algn="ctr"/>
            <a:r>
              <a:rPr lang="en-US" sz="3600" b="1" dirty="0" smtClean="0">
                <a:latin typeface="Bradley Hand ITC" panose="03070402050302030203" pitchFamily="66" charset="0"/>
                <a:hlinkClick r:id="rId3"/>
              </a:rPr>
              <a:t>raed.shaaban@uobasrah.edu.iq</a:t>
            </a:r>
            <a:endParaRPr lang="en-US" sz="3600" b="1" dirty="0" smtClean="0">
              <a:latin typeface="Bradley Hand ITC" panose="03070402050302030203" pitchFamily="66" charset="0"/>
            </a:endParaRPr>
          </a:p>
          <a:p>
            <a:pPr algn="ctr"/>
            <a:endParaRPr lang="ar-IQ" sz="3600" b="1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340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027"/>
    </mc:Choice>
    <mc:Fallback xmlns="">
      <p:transition spd="slow" advTm="5027"/>
    </mc:Fallback>
  </mc:AlternateContent>
  <p:timing>
    <p:tnLst>
      <p:par>
        <p:cTn id="1" dur="indefinite" restart="never" nodeType="tmRoot"/>
      </p:par>
    </p:tnLst>
  </p:timing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1851069" y="730470"/>
            <a:ext cx="8434388" cy="966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defRPr/>
            </a:pPr>
            <a:r>
              <a:rPr lang="ar-IQ" sz="5400" dirty="0"/>
              <a:t>الكتاب المنهجي و المصادر</a:t>
            </a:r>
            <a:endParaRPr lang="en-US" sz="54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94909" y="1942705"/>
            <a:ext cx="6946711" cy="3260360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ar-IQ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اساسيات الكهربائية والمغناطيسية </a:t>
            </a:r>
          </a:p>
          <a:p>
            <a:pPr algn="ctr">
              <a:defRPr/>
            </a:pPr>
            <a:r>
              <a:rPr lang="ar-IQ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الدكتور راشد عبد الرزاق </a:t>
            </a:r>
          </a:p>
          <a:p>
            <a:pPr algn="ctr">
              <a:defRPr/>
            </a:pPr>
            <a:r>
              <a:rPr lang="ar-IQ" sz="40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الدكتور يحيى عبد الحميد</a:t>
            </a: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53" name="مستطيل 1"/>
          <p:cNvSpPr>
            <a:spLocks noChangeArrowheads="1"/>
          </p:cNvSpPr>
          <p:nvPr/>
        </p:nvSpPr>
        <p:spPr bwMode="auto">
          <a:xfrm>
            <a:off x="8580438" y="6278564"/>
            <a:ext cx="2087562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656828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7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23143" y="0"/>
            <a:ext cx="8229600" cy="1143000"/>
          </a:xfrm>
        </p:spPr>
        <p:txBody>
          <a:bodyPr>
            <a:normAutofit fontScale="90000"/>
          </a:bodyPr>
          <a:lstStyle/>
          <a:p>
            <a:pPr rtl="1"/>
            <a:r>
              <a:rPr lang="en-US" sz="5600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PHY103 </a:t>
            </a:r>
            <a:r>
              <a:rPr lang="en-US" sz="5600" b="1" dirty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Syllabus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04754" y="1111778"/>
            <a:ext cx="8888818" cy="4824566"/>
          </a:xfrm>
        </p:spPr>
        <p:txBody>
          <a:bodyPr/>
          <a:lstStyle/>
          <a:p>
            <a:pPr algn="l" rtl="0"/>
            <a: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1-Vectors </a:t>
            </a:r>
          </a:p>
          <a:p>
            <a:pPr algn="l" rtl="0"/>
            <a: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2-Coulomb’s </a:t>
            </a:r>
            <a: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Law and Electric Field Intensity</a:t>
            </a:r>
            <a:endParaRPr lang="ar-IQ" sz="3800" dirty="0">
              <a:latin typeface="Verdana" panose="020B0604030504040204" pitchFamily="34" charset="0"/>
              <a:ea typeface="Verdana" panose="020B0604030504040204" pitchFamily="34" charset="0"/>
              <a:cs typeface="Times New Roman" pitchFamily="18" charset="0"/>
            </a:endParaRPr>
          </a:p>
          <a:p>
            <a:pPr algn="l" rtl="0"/>
            <a: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  <a: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-Electric Flux and Gauss Law </a:t>
            </a:r>
          </a:p>
          <a:p>
            <a:pPr algn="l" rtl="0"/>
            <a: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4- </a:t>
            </a:r>
            <a: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Electric </a:t>
            </a:r>
            <a: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Potential  </a:t>
            </a:r>
            <a:endParaRPr lang="ar-IQ" sz="3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 rtl="0"/>
            <a: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5-Current </a:t>
            </a:r>
            <a: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 </a:t>
            </a:r>
            <a: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Current </a:t>
            </a:r>
            <a:r>
              <a:rPr lang="en-US" sz="3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Circuits</a:t>
            </a:r>
            <a:endParaRPr lang="en-US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B37DC8-B118-4ACD-BB88-11091F95A09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306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فرعي 1"/>
          <p:cNvSpPr>
            <a:spLocks noGrp="1"/>
          </p:cNvSpPr>
          <p:nvPr>
            <p:ph type="subTitle" idx="1"/>
          </p:nvPr>
        </p:nvSpPr>
        <p:spPr>
          <a:xfrm>
            <a:off x="2124076" y="460377"/>
            <a:ext cx="8297863" cy="5669968"/>
          </a:xfrm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20000"/>
          </a:bodyPr>
          <a:lstStyle/>
          <a:p>
            <a:pPr rtl="0"/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1-Vectors</a:t>
            </a:r>
          </a:p>
          <a:p>
            <a:pPr marL="571500" indent="-571500" algn="r">
              <a:buFont typeface="Arial" panose="020B0604020202020204" pitchFamily="34" charset="0"/>
              <a:buChar char="•"/>
            </a:pPr>
            <a:r>
              <a:rPr lang="ar-IQ" sz="4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الكميات الفيزيائية والمحاور الكارتيزية</a:t>
            </a:r>
            <a:r>
              <a:rPr lang="ar-IQ" sz="4000" dirty="0" smtClean="0">
                <a:solidFill>
                  <a:srgbClr val="FFC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algn="ctr"/>
            <a:r>
              <a:rPr lang="en-US" sz="4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Vectors </a:t>
            </a:r>
            <a:r>
              <a:rPr lang="en-US" sz="4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</a:t>
            </a:r>
            <a:r>
              <a:rPr lang="en-US" sz="4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Cartesian </a:t>
            </a:r>
            <a:r>
              <a:rPr lang="en-US" sz="4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coordinate    </a:t>
            </a:r>
            <a:r>
              <a:rPr lang="en-US" sz="4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system</a:t>
            </a:r>
          </a:p>
          <a:p>
            <a:pPr marL="571500" indent="-571500" algn="r">
              <a:buFont typeface="Arial" panose="020B0604020202020204" pitchFamily="34" charset="0"/>
              <a:buChar char="•"/>
            </a:pPr>
            <a:r>
              <a:rPr lang="ar-IQ" sz="4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مقدار المتجه وحدة المتجه وتمثيل المتجه.</a:t>
            </a:r>
          </a:p>
          <a:p>
            <a:pPr algn="ctr"/>
            <a:r>
              <a:rPr lang="en-US" sz="4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Vector </a:t>
            </a:r>
            <a:r>
              <a:rPr lang="en-US" sz="4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components, unit </a:t>
            </a:r>
            <a:r>
              <a:rPr lang="en-US" sz="4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vector and </a:t>
            </a:r>
            <a:r>
              <a:rPr lang="en-US" sz="4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vector field</a:t>
            </a:r>
          </a:p>
          <a:p>
            <a:pPr marL="571500" indent="-571500" algn="r">
              <a:buFont typeface="Arial" panose="020B0604020202020204" pitchFamily="34" charset="0"/>
              <a:buChar char="•"/>
            </a:pPr>
            <a:r>
              <a:rPr lang="ar-IQ" sz="4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جمع وطرح المجهات.</a:t>
            </a:r>
          </a:p>
          <a:p>
            <a:pPr marL="571500" indent="-571500" algn="r">
              <a:buFont typeface="Arial" panose="020B0604020202020204" pitchFamily="34" charset="0"/>
              <a:buChar char="•"/>
            </a:pPr>
            <a:r>
              <a:rPr lang="ar-IQ" sz="4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الضرب العددي  </a:t>
            </a:r>
            <a:r>
              <a:rPr lang="en-US" sz="4000" dirty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Dot product</a:t>
            </a:r>
          </a:p>
          <a:p>
            <a:pPr marL="571500" indent="-571500" algn="r">
              <a:buFont typeface="Arial" panose="020B0604020202020204" pitchFamily="34" charset="0"/>
              <a:buChar char="•"/>
            </a:pPr>
            <a:r>
              <a:rPr lang="ar-IQ" sz="4000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الضرب الاتجاهي  </a:t>
            </a:r>
            <a:r>
              <a:rPr lang="en-US" sz="4000" dirty="0" smtClean="0">
                <a:solidFill>
                  <a:srgbClr val="0070C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Cross product</a:t>
            </a:r>
            <a:endParaRPr lang="en-US" sz="40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571500" indent="-571500" algn="r">
              <a:buFont typeface="Arial" panose="020B0604020202020204" pitchFamily="34" charset="0"/>
              <a:buChar char="•"/>
            </a:pPr>
            <a:endParaRPr lang="en-US" sz="4000" dirty="0">
              <a:solidFill>
                <a:srgbClr val="FFC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099" name="مستطيل 5"/>
          <p:cNvSpPr>
            <a:spLocks noChangeArrowheads="1"/>
          </p:cNvSpPr>
          <p:nvPr/>
        </p:nvSpPr>
        <p:spPr bwMode="auto">
          <a:xfrm>
            <a:off x="8580438" y="6278564"/>
            <a:ext cx="2087562" cy="5794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4347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عنوان 1"/>
          <p:cNvSpPr txBox="1">
            <a:spLocks/>
          </p:cNvSpPr>
          <p:nvPr/>
        </p:nvSpPr>
        <p:spPr>
          <a:xfrm>
            <a:off x="2068478" y="839386"/>
            <a:ext cx="8674912" cy="2010493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ar-IQ" sz="4400" dirty="0" smtClean="0">
                <a:solidFill>
                  <a:schemeClr val="tx1"/>
                </a:solidFill>
                <a:latin typeface="Palace Script MT" panose="030303020206070C0B05" pitchFamily="66" charset="0"/>
                <a:cs typeface="Andalus" panose="02020603050405020304" pitchFamily="18" charset="-78"/>
              </a:rPr>
              <a:t> </a:t>
            </a:r>
            <a:r>
              <a:rPr lang="ar-IQ" dirty="0" smtClean="0">
                <a:solidFill>
                  <a:schemeClr val="tx1"/>
                </a:solidFill>
                <a:latin typeface="Bradley Hand ITC" panose="03070402050302030203" pitchFamily="66" charset="0"/>
                <a:cs typeface="Times New Roman" panose="02020603050405020304" pitchFamily="18" charset="0"/>
              </a:rPr>
              <a:t>الكميات العددية والكميات </a:t>
            </a:r>
            <a:r>
              <a:rPr lang="ar-IQ" dirty="0">
                <a:solidFill>
                  <a:schemeClr val="tx1"/>
                </a:solidFill>
                <a:latin typeface="Bradley Hand ITC" panose="03070402050302030203" pitchFamily="66" charset="0"/>
                <a:ea typeface="+mn-ea"/>
                <a:cs typeface="+mn-cs"/>
              </a:rPr>
              <a:t>الاتجاهية</a:t>
            </a:r>
            <a:r>
              <a:rPr lang="ar-IQ" dirty="0" smtClean="0">
                <a:solidFill>
                  <a:schemeClr val="tx1"/>
                </a:solidFill>
                <a:latin typeface="Bradley Hand ITC" panose="03070402050302030203" pitchFamily="66" charset="0"/>
                <a:cs typeface="Times New Roman" panose="02020603050405020304" pitchFamily="18" charset="0"/>
              </a:rPr>
              <a:t> </a:t>
            </a:r>
          </a:p>
          <a:p>
            <a:pPr algn="ctr" rtl="0"/>
            <a:r>
              <a:rPr lang="en-US" dirty="0" smtClean="0">
                <a:solidFill>
                  <a:schemeClr val="tx1"/>
                </a:solidFill>
                <a:latin typeface="Bradley Hand ITC" panose="03070402050302030203" pitchFamily="66" charset="0"/>
                <a:cs typeface="Times New Roman" panose="02020603050405020304" pitchFamily="18" charset="0"/>
              </a:rPr>
              <a:t>Scalars and vectors</a:t>
            </a:r>
            <a:endParaRPr lang="ar-IQ" dirty="0">
              <a:solidFill>
                <a:schemeClr val="tx1"/>
              </a:solidFill>
              <a:latin typeface="Bradley Hand ITC" panose="03070402050302030203" pitchFamily="66" charset="0"/>
              <a:cs typeface="Times New Roman" panose="02020603050405020304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31021330"/>
      </p:ext>
    </p:extLst>
  </p:cSld>
  <p:clrMapOvr>
    <a:masterClrMapping/>
  </p:clrMapOvr>
  <p:transition spd="med" advTm="16192">
    <p:pull dir="r"/>
  </p:transition>
  <p:timing>
    <p:tnLst>
      <p:par>
        <p:cTn id="1" dur="indefinite" restart="never" nodeType="tmRoot"/>
      </p:par>
    </p:tnLst>
  </p:timing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1722120" y="1254620"/>
                <a:ext cx="10022974" cy="5367495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rtlCol="1">
                <a:spAutoFit/>
              </a:bodyPr>
              <a:lstStyle/>
              <a:p>
                <a:pPr algn="just">
                  <a:lnSpc>
                    <a:spcPct val="200000"/>
                  </a:lnSpc>
                </a:pPr>
                <a:r>
                  <a:rPr lang="ar-IQ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النوع الاول </a:t>
                </a:r>
                <a:r>
                  <a:rPr lang="ar-IQ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الكميات التي يمكن وصفها من خلال ذكر مقدارها وكذلك وحدة قياسها فقط مثل (الشحنة، الحجم ، الكتلة ، درجة الحرارة ، الشغل والقدرة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....</a:t>
                </a:r>
                <a:r>
                  <a:rPr lang="ar-IQ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ويرمز لمقدارها بحروف مجردة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r>
                      <a:rPr lang="en-US" sz="2800" b="1" i="1">
                        <a:solidFill>
                          <a:srgbClr val="FF0000"/>
                        </a:solidFill>
                        <a:latin typeface="Cambria Math"/>
                      </a:rPr>
                      <m:t>𝒒</m:t>
                    </m:r>
                    <m:r>
                      <a:rPr lang="en-US" sz="2800" b="1" i="1">
                        <a:solidFill>
                          <a:srgbClr val="FF0000"/>
                        </a:solidFill>
                        <a:latin typeface="Cambria Math"/>
                      </a:rPr>
                      <m:t> ,</m:t>
                    </m:r>
                    <m:r>
                      <a:rPr lang="en-US" sz="2800" b="1" i="1">
                        <a:solidFill>
                          <a:srgbClr val="FF0000"/>
                        </a:solidFill>
                        <a:latin typeface="Cambria Math"/>
                      </a:rPr>
                      <m:t>𝑽</m:t>
                    </m:r>
                    <m:r>
                      <a:rPr lang="en-US" sz="2800" b="1" i="1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𝒎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𝑻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𝑾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𝑷</m:t>
                    </m:r>
                    <m:r>
                      <a:rPr lang="en-US" sz="2800" b="1" i="1" smtClean="0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800" b="1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</a:t>
                </a:r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ar-IQ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200000"/>
                  </a:lnSpc>
                </a:pPr>
                <a:r>
                  <a:rPr lang="ar-IQ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النوع الثاني </a:t>
                </a:r>
                <a:r>
                  <a:rPr lang="ar-IQ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الكميات التي يمكن وصفها بمعرفة مقدارها واتجاهها معا مثل (القوة ، التعجيل ، الازاحة ، المجال الكهربائي ، العزم  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</a:t>
                </a:r>
                <a:r>
                  <a:rPr lang="ar-IQ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ar-IQ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وللتميز </a:t>
                </a:r>
                <a:r>
                  <a:rPr lang="ar-IQ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يرسم فوقها خط او سهم </a:t>
                </a:r>
                <a:r>
                  <a:rPr lang="ar-IQ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صغير </a:t>
                </a:r>
                <a14:m>
                  <m:oMath xmlns:m="http://schemas.openxmlformats.org/officeDocument/2006/math">
                    <m:r>
                      <a:rPr lang="en-US" sz="2800" b="1" i="1">
                        <a:solidFill>
                          <a:srgbClr val="FF0000"/>
                        </a:solidFill>
                        <a:latin typeface="Cambria Math"/>
                      </a:rPr>
                      <m:t>(</m:t>
                    </m:r>
                    <m:acc>
                      <m:accPr>
                        <m:chr m:val="⃑"/>
                        <m:ctrlPr>
                          <a:rPr lang="ar-IQ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𝑭</m:t>
                        </m:r>
                      </m:e>
                    </m:acc>
                    <m:r>
                      <a:rPr lang="en-US" sz="2800" b="1" i="1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  <m:acc>
                      <m:accPr>
                        <m:chr m:val="⃑"/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𝒂</m:t>
                        </m:r>
                      </m:e>
                    </m:acc>
                    <m:r>
                      <a:rPr lang="en-US" sz="2800" b="1" i="1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</m:oMath>
                </a14:m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𝒔</m:t>
                        </m:r>
                      </m:e>
                    </m:acc>
                    <m:r>
                      <a:rPr lang="en-US" sz="2800" b="1" i="1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</m:oMath>
                </a14:m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𝑬</m:t>
                        </m:r>
                      </m:e>
                    </m:acc>
                    <m:r>
                      <a:rPr lang="en-US" sz="2800" b="1" i="1">
                        <a:solidFill>
                          <a:srgbClr val="FF0000"/>
                        </a:solidFill>
                        <a:latin typeface="Cambria Math"/>
                      </a:rPr>
                      <m:t>,</m:t>
                    </m:r>
                  </m:oMath>
                </a14:m>
                <a:r>
                  <a:rPr lang="en-US" sz="2800" b="1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28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1" i="1">
                            <a:solidFill>
                              <a:srgbClr val="FF0000"/>
                            </a:solidFill>
                            <a:latin typeface="Cambria Math"/>
                            <a:ea typeface="Cambria Math"/>
                          </a:rPr>
                          <m:t>𝝉</m:t>
                        </m:r>
                      </m:e>
                    </m:acc>
                    <m:r>
                      <a:rPr lang="en-US" sz="2800" b="1" i="1">
                        <a:solidFill>
                          <a:srgbClr val="FF000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sz="2800" b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ar-IQ" sz="28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2120" y="1254620"/>
                <a:ext cx="10022974" cy="5367495"/>
              </a:xfrm>
              <a:prstGeom prst="rect">
                <a:avLst/>
              </a:prstGeom>
              <a:blipFill rotWithShape="0">
                <a:blip r:embed="rId6"/>
                <a:stretch>
                  <a:fillRect l="-2251" r="-1217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54"/>
              <p:cNvSpPr txBox="1"/>
              <p:nvPr/>
            </p:nvSpPr>
            <p:spPr>
              <a:xfrm>
                <a:off x="5101498" y="147198"/>
                <a:ext cx="3264218" cy="7830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ar-IQ" sz="40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الكميات الفيزيائية</m:t>
                      </m:r>
                    </m:oMath>
                  </m:oMathPara>
                </a14:m>
                <a:r>
                  <a:rPr lang="en-US" sz="3200" b="1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b="1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ar-IQ" sz="3200" dirty="0"/>
              </a:p>
            </p:txBody>
          </p:sp>
        </mc:Choice>
        <mc:Fallback xmlns="">
          <p:sp>
            <p:nvSpPr>
              <p:cNvPr id="55" name="TextBox 5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1498" y="147198"/>
                <a:ext cx="3264218" cy="783099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39463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4352"/>
    </mc:Choice>
    <mc:Fallback xmlns="">
      <p:transition spd="slow" advTm="94352"/>
    </mc:Fallback>
  </mc:AlternateContent>
  <p:timing>
    <p:tnLst>
      <p:par>
        <p:cTn id="1" dur="indefinite" restart="never" nodeType="tmRoot"/>
      </p:par>
    </p:tnLst>
  </p:timing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4301544" y="91143"/>
                <a:ext cx="4057596" cy="7830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ar-IQ" sz="4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تمثيل</m:t>
                      </m:r>
                      <m:r>
                        <m:rPr>
                          <m:nor/>
                        </m:rPr>
                        <a:rPr lang="ar-IQ" sz="4000" b="1" i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 الكمية </m:t>
                      </m:r>
                      <m:r>
                        <m:rPr>
                          <m:nor/>
                        </m:rPr>
                        <a:rPr lang="ar-IQ" sz="40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المتجهة </m:t>
                      </m:r>
                    </m:oMath>
                  </m:oMathPara>
                </a14:m>
                <a:r>
                  <a:rPr lang="en-US" sz="3200" b="1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b="1" dirty="0">
                    <a:solidFill>
                      <a:srgbClr val="FFC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ar-IQ" sz="3200" dirty="0"/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01544" y="91143"/>
                <a:ext cx="4057596" cy="78309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عنصر نائب للمحتوى 2"/>
          <p:cNvSpPr>
            <a:spLocks noGrp="1"/>
          </p:cNvSpPr>
          <p:nvPr>
            <p:ph idx="1"/>
          </p:nvPr>
        </p:nvSpPr>
        <p:spPr>
          <a:xfrm>
            <a:off x="309746" y="990287"/>
            <a:ext cx="11882254" cy="1097280"/>
          </a:xfrm>
          <a:solidFill>
            <a:schemeClr val="bg1"/>
          </a:solidFill>
        </p:spPr>
        <p:txBody>
          <a:bodyPr/>
          <a:lstStyle/>
          <a:p>
            <a:pPr marL="0" indent="0" algn="r" rtl="1">
              <a:buNone/>
            </a:pPr>
            <a:r>
              <a:rPr lang="ar-IQ" sz="2800" dirty="0">
                <a:latin typeface="Harlow Solid Italic" panose="04030604020F02020D02" pitchFamily="82" charset="0"/>
                <a:cs typeface="Times New Roman" panose="02020603050405020304" pitchFamily="18" charset="0"/>
              </a:rPr>
              <a:t>تمثل الكمية الفيزيائية الاتجاهية بسهم يدل طوله على مقدار الكمية الاتجاهية واتجاهه </a:t>
            </a:r>
            <a:r>
              <a:rPr lang="ar-IQ" sz="2800" dirty="0">
                <a:solidFill>
                  <a:schemeClr val="tx1"/>
                </a:solidFill>
                <a:latin typeface="Harlow Solid Italic" panose="04030604020F02020D02" pitchFamily="82" charset="0"/>
                <a:cs typeface="Times New Roman" panose="02020603050405020304" pitchFamily="18" charset="0"/>
              </a:rPr>
              <a:t>باتجاه</a:t>
            </a:r>
            <a:r>
              <a:rPr lang="ar-IQ" sz="2800" dirty="0">
                <a:latin typeface="Harlow Solid Italic" panose="04030604020F02020D02" pitchFamily="82" charset="0"/>
                <a:cs typeface="Times New Roman" panose="02020603050405020304" pitchFamily="18" charset="0"/>
              </a:rPr>
              <a:t> </a:t>
            </a:r>
            <a:r>
              <a:rPr lang="ar-IQ" sz="2800" dirty="0" smtClean="0">
                <a:latin typeface="Harlow Solid Italic" panose="04030604020F02020D02" pitchFamily="82" charset="0"/>
                <a:cs typeface="Times New Roman" panose="02020603050405020304" pitchFamily="18" charset="0"/>
              </a:rPr>
              <a:t>المتجه </a:t>
            </a:r>
            <a:r>
              <a:rPr lang="ar-IQ" sz="2800" dirty="0">
                <a:latin typeface="Harlow Solid Italic" panose="04030604020F02020D02" pitchFamily="82" charset="0"/>
                <a:cs typeface="Times New Roman" panose="02020603050405020304" pitchFamily="18" charset="0"/>
              </a:rPr>
              <a:t>كما يوضح الشكل ادناه</a:t>
            </a:r>
            <a:r>
              <a:rPr lang="en-US" sz="2800" dirty="0" smtClean="0">
                <a:latin typeface="Harlow Solid Italic" panose="04030604020F02020D02" pitchFamily="82" charset="0"/>
                <a:cs typeface="Times New Roman" panose="02020603050405020304" pitchFamily="18" charset="0"/>
              </a:rPr>
              <a:t>.</a:t>
            </a:r>
          </a:p>
          <a:p>
            <a:pPr marL="0" indent="0" algn="r" rtl="1">
              <a:buNone/>
            </a:pPr>
            <a:endParaRPr lang="ar-IQ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799" y="3469237"/>
            <a:ext cx="4824411" cy="2902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Arrow Connector 2"/>
          <p:cNvCxnSpPr/>
          <p:nvPr/>
        </p:nvCxnSpPr>
        <p:spPr>
          <a:xfrm flipV="1">
            <a:off x="8260080" y="3886200"/>
            <a:ext cx="2103120" cy="1813560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161020" y="5593080"/>
            <a:ext cx="198120" cy="21336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8481060" y="5288280"/>
            <a:ext cx="198120" cy="21336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8858250" y="4983480"/>
            <a:ext cx="198120" cy="21336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9193530" y="4678680"/>
            <a:ext cx="198120" cy="21336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9479280" y="4419600"/>
            <a:ext cx="198120" cy="21336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9856470" y="4114800"/>
            <a:ext cx="198120" cy="21336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191750" y="3810000"/>
            <a:ext cx="198120" cy="213360"/>
          </a:xfrm>
          <a:prstGeom prst="line">
            <a:avLst/>
          </a:prstGeom>
          <a:ln w="412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7556182" y="4048780"/>
            <a:ext cx="204787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/>
              <a:t> 6    </a:t>
            </a:r>
            <a:r>
              <a:rPr lang="ar-IQ" sz="2800" b="1" dirty="0" smtClean="0"/>
              <a:t>وحدات</a:t>
            </a:r>
            <a:endParaRPr lang="ar-IQ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9809321" y="4983480"/>
                <a:ext cx="580549" cy="126919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3600" b="1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3600" b="1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acc>
                  </m:oMath>
                </a14:m>
                <a:endParaRPr lang="ar-IQ" sz="3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09321" y="4983480"/>
                <a:ext cx="580549" cy="1269194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/>
          <p:cNvCxnSpPr/>
          <p:nvPr/>
        </p:nvCxnSpPr>
        <p:spPr>
          <a:xfrm flipV="1">
            <a:off x="10561320" y="3288495"/>
            <a:ext cx="382905" cy="361485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615362" y="2683985"/>
            <a:ext cx="248221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800" b="1" dirty="0" smtClean="0"/>
              <a:t>اتجاه المتجه</a:t>
            </a:r>
            <a:endParaRPr lang="ar-IQ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760121" y="1589909"/>
                <a:ext cx="7819998" cy="135126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 algn="l" rtl="0"/>
                <a:r>
                  <a:rPr lang="ar-IQ" sz="3600" b="1" dirty="0" smtClean="0"/>
                  <a:t>الحجم</a:t>
                </a:r>
                <a14:m>
                  <m:oMath xmlns:m="http://schemas.openxmlformats.org/officeDocument/2006/math">
                    <m:r>
                      <a:rPr lang="ar-IQ" sz="3600" b="1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𝑽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𝟐𝟎</m:t>
                    </m:r>
                    <m:sSup>
                      <m:sSup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𝒎</m:t>
                        </m:r>
                      </m:e>
                      <m:sup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𝟑</m:t>
                        </m:r>
                      </m:sup>
                    </m:sSup>
                    <m:r>
                      <a:rPr lang="ar-IQ" sz="3600" b="1" i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ar-IQ" sz="3600" b="1" i="1">
                        <a:latin typeface="Cambria Math" panose="02040503050406030204" pitchFamily="18" charset="0"/>
                      </a:rPr>
                      <m:t>الزمن</m:t>
                    </m:r>
                    <m:r>
                      <a:rPr lang="ar-IQ" sz="3600" b="1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ar-IQ" sz="36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3600" b="1" i="1">
                        <a:latin typeface="Cambria Math" panose="02040503050406030204" pitchFamily="18" charset="0"/>
                      </a:rPr>
                      <m:t>= </m:t>
                    </m:r>
                    <m:r>
                      <a:rPr lang="en-US" sz="3600" b="1" i="1">
                        <a:latin typeface="Cambria Math" panose="02040503050406030204" pitchFamily="18" charset="0"/>
                      </a:rPr>
                      <m:t>𝟐𝟎</m:t>
                    </m:r>
                    <m:r>
                      <a:rPr lang="en-US" sz="36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>
                        <a:latin typeface="Cambria Math" panose="02040503050406030204" pitchFamily="18" charset="0"/>
                      </a:rPr>
                      <m:t>𝒔</m:t>
                    </m:r>
                  </m:oMath>
                </a14:m>
                <a:endParaRPr lang="ar-IQ" sz="3600" b="1" dirty="0"/>
              </a:p>
              <a:p>
                <a:pPr algn="l" rtl="0"/>
                <a:r>
                  <a:rPr lang="ar-IQ" sz="3600" b="1" i="1" dirty="0" smtClean="0">
                    <a:latin typeface="Cambria Math" panose="02040503050406030204" pitchFamily="18" charset="0"/>
                  </a:rPr>
                  <a:t>الحرارة</a:t>
                </a:r>
                <a:r>
                  <a:rPr lang="en-US" sz="3600" b="1" i="1" dirty="0" smtClean="0">
                    <a:latin typeface="Cambria Math" panose="02040503050406030204" pitchFamily="18" charset="0"/>
                  </a:rPr>
                  <a:t>T=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600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𝟑𝟓</m:t>
                        </m:r>
                      </m:e>
                      <m:sup>
                        <m:r>
                          <a:rPr lang="en-US" sz="3600" b="1" i="1" smtClean="0">
                            <a:latin typeface="Cambria Math" panose="02040503050406030204" pitchFamily="18" charset="0"/>
                          </a:rPr>
                          <m:t>𝑶</m:t>
                        </m:r>
                      </m:sup>
                    </m:sSup>
                  </m:oMath>
                </a14:m>
                <a:r>
                  <a:rPr lang="en-US" sz="3600" b="1" i="1" dirty="0" smtClean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ar-IQ" sz="3600" b="1">
                        <a:latin typeface="Cambria Math" panose="02040503050406030204" pitchFamily="18" charset="0"/>
                      </a:rPr>
                      <m:t>,</m:t>
                    </m:r>
                    <m:r>
                      <a:rPr lang="ar-IQ" sz="3600" b="1" i="1" smtClean="0">
                        <a:latin typeface="Cambria Math" panose="02040503050406030204" pitchFamily="18" charset="0"/>
                      </a:rPr>
                      <m:t>الكتلة</m:t>
                    </m:r>
                    <m:r>
                      <a:rPr lang="ar-IQ" sz="3600" b="1" i="1">
                        <a:latin typeface="Cambria Math" panose="02040503050406030204" pitchFamily="18" charset="0"/>
                      </a:rPr>
                      <m:t>  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𝒎</m:t>
                    </m:r>
                    <m:r>
                      <a:rPr lang="en-US" sz="3600" b="1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𝟐</m:t>
                    </m:r>
                    <m:r>
                      <a:rPr lang="en-US" sz="3600" b="1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600" b="1" i="1" smtClean="0">
                        <a:latin typeface="Cambria Math" panose="02040503050406030204" pitchFamily="18" charset="0"/>
                      </a:rPr>
                      <m:t>𝑲𝒈</m:t>
                    </m:r>
                  </m:oMath>
                </a14:m>
                <a:endParaRPr lang="en-US" sz="3600" b="1" i="1" dirty="0" smtClean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0121" y="1589909"/>
                <a:ext cx="7819998" cy="1351267"/>
              </a:xfrm>
              <a:prstGeom prst="rect">
                <a:avLst/>
              </a:prstGeom>
              <a:blipFill rotWithShape="0">
                <a:blip r:embed="rId9"/>
                <a:stretch>
                  <a:fillRect l="-2496" t="-2262" b="-1674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693774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915"/>
    </mc:Choice>
    <mc:Fallback xmlns="">
      <p:transition spd="slow" advTm="55915"/>
    </mc:Fallback>
  </mc:AlternateContent>
  <p:timing>
    <p:tnLst>
      <p:par>
        <p:cTn id="1" dur="indefinite" restart="never" nodeType="tmRoot"/>
      </p:par>
    </p:tnLst>
  </p:timing>
  <p:extLst mod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717041" y="62312"/>
                <a:ext cx="11067664" cy="7830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m:t>Cartesian</m:t>
                      </m:r>
                      <m:r>
                        <m:rPr>
                          <m:nor/>
                        </m:rPr>
                        <a:rPr lang="en-US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m:t>coordinates</m:t>
                      </m:r>
                      <m:r>
                        <m:rPr>
                          <m:nor/>
                        </m:rPr>
                        <a:rPr lang="en-US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m:t> (</m:t>
                      </m:r>
                      <m:r>
                        <m:rPr>
                          <m:nor/>
                        </m:rPr>
                        <a:rPr lang="en-US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m:t>x</m:t>
                      </m:r>
                      <m:r>
                        <m:rPr>
                          <m:nor/>
                        </m:rPr>
                        <a:rPr lang="en-US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n-US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m:t>y</m:t>
                      </m:r>
                      <m:r>
                        <m:rPr>
                          <m:nor/>
                        </m:rPr>
                        <a:rPr lang="en-US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m:t>,</m:t>
                      </m:r>
                      <m:r>
                        <m:rPr>
                          <m:nor/>
                        </m:rPr>
                        <a:rPr lang="en-US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m:t>z</m:t>
                      </m:r>
                      <m:r>
                        <m:rPr>
                          <m:nor/>
                        </m:rPr>
                        <a:rPr lang="en-US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m:t>)</m:t>
                      </m:r>
                      <m:r>
                        <m:rPr>
                          <m:nor/>
                        </m:rPr>
                        <a:rPr lang="ar-IQ" sz="40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m:t>المحاور الكارتيزية </m:t>
                      </m:r>
                    </m:oMath>
                  </m:oMathPara>
                </a14:m>
                <a:r>
                  <a:rPr lang="en-US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en-US" sz="3200" b="1" dirty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endParaRPr lang="ar-IQ" sz="3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7041" y="62312"/>
                <a:ext cx="11067664" cy="783099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  <a:ln>
                <a:noFill/>
              </a:ln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" name="Straight Arrow Connector 2"/>
          <p:cNvCxnSpPr/>
          <p:nvPr/>
        </p:nvCxnSpPr>
        <p:spPr>
          <a:xfrm flipV="1">
            <a:off x="3288031" y="2592937"/>
            <a:ext cx="2103120" cy="181356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0927080" y="2104912"/>
                <a:ext cx="716280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800" b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sub>
                    </m:sSub>
                  </m:oMath>
                </a14:m>
                <a:endParaRPr lang="ar-IQ" sz="2800" b="1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7080" y="2104912"/>
                <a:ext cx="716280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/>
              <p:cNvSpPr txBox="1"/>
              <p:nvPr/>
            </p:nvSpPr>
            <p:spPr>
              <a:xfrm>
                <a:off x="5240060" y="1893730"/>
                <a:ext cx="580549" cy="715196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3600" b="1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1" i="1" dirty="0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e>
                      </m:acc>
                    </m:oMath>
                  </m:oMathPara>
                </a14:m>
                <a:endParaRPr lang="ar-IQ" sz="3600" b="1" dirty="0"/>
              </a:p>
            </p:txBody>
          </p:sp>
        </mc:Choice>
        <mc:Fallback xmlns=""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40060" y="1893730"/>
                <a:ext cx="580549" cy="715196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Arrow Connector 19"/>
          <p:cNvCxnSpPr/>
          <p:nvPr/>
        </p:nvCxnSpPr>
        <p:spPr>
          <a:xfrm flipV="1">
            <a:off x="3276600" y="1540314"/>
            <a:ext cx="0" cy="2880000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276600" y="4417070"/>
            <a:ext cx="2880000" cy="0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flipH="1">
            <a:off x="1737360" y="4434840"/>
            <a:ext cx="1539240" cy="1508760"/>
          </a:xfrm>
          <a:prstGeom prst="straightConnector1">
            <a:avLst/>
          </a:prstGeom>
          <a:ln w="38100">
            <a:solidFill>
              <a:schemeClr val="tx1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2986325" y="893983"/>
                <a:ext cx="580549" cy="6463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𝒚</m:t>
                      </m:r>
                    </m:oMath>
                  </m:oMathPara>
                </a14:m>
                <a:endParaRPr lang="ar-IQ" sz="3600" b="1" dirty="0"/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6325" y="893983"/>
                <a:ext cx="580549" cy="646331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6108621" y="3997155"/>
                <a:ext cx="580549" cy="6463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ar-IQ" sz="3600" b="1" dirty="0"/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08621" y="3997155"/>
                <a:ext cx="580549" cy="646331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1301590" y="5806440"/>
                <a:ext cx="580549" cy="6463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latin typeface="Cambria Math" panose="02040503050406030204" pitchFamily="18" charset="0"/>
                        </a:rPr>
                        <m:t>𝒛</m:t>
                      </m:r>
                    </m:oMath>
                  </m:oMathPara>
                </a14:m>
                <a:endParaRPr lang="ar-IQ" sz="3600" b="1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01590" y="5806440"/>
                <a:ext cx="580549" cy="646331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/>
          <p:cNvCxnSpPr/>
          <p:nvPr/>
        </p:nvCxnSpPr>
        <p:spPr>
          <a:xfrm flipV="1">
            <a:off x="4691954" y="4420313"/>
            <a:ext cx="439283" cy="1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3265170" y="2538361"/>
            <a:ext cx="0" cy="449217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2356485" y="5048250"/>
            <a:ext cx="300990" cy="297179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/>
              <p:cNvSpPr txBox="1"/>
              <p:nvPr/>
            </p:nvSpPr>
            <p:spPr>
              <a:xfrm>
                <a:off x="4659511" y="3725614"/>
                <a:ext cx="580549" cy="646331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600" b="1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1" i="1" dirty="0" smtClean="0">
                              <a:latin typeface="Cambria Math" panose="02040503050406030204" pitchFamily="18" charset="0"/>
                            </a:rPr>
                            <m:t>𝒊</m:t>
                          </m:r>
                        </m:e>
                      </m:acc>
                    </m:oMath>
                  </m:oMathPara>
                </a14:m>
                <a:endParaRPr lang="ar-IQ" sz="3600" b="1" dirty="0"/>
              </a:p>
            </p:txBody>
          </p:sp>
        </mc:Choice>
        <mc:Fallback xmlns="">
          <p:sp>
            <p:nvSpPr>
              <p:cNvPr id="37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9511" y="3725614"/>
                <a:ext cx="580549" cy="646331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/>
              <p:cNvSpPr txBox="1"/>
              <p:nvPr/>
            </p:nvSpPr>
            <p:spPr>
              <a:xfrm>
                <a:off x="2529364" y="5090160"/>
                <a:ext cx="580549" cy="67646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600" b="1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1" i="1" dirty="0" smtClean="0">
                              <a:latin typeface="Cambria Math" panose="02040503050406030204" pitchFamily="18" charset="0"/>
                            </a:rPr>
                            <m:t>𝒌</m:t>
                          </m:r>
                        </m:e>
                      </m:acc>
                    </m:oMath>
                  </m:oMathPara>
                </a14:m>
                <a:endParaRPr lang="ar-IQ" sz="3600" b="1" dirty="0"/>
              </a:p>
            </p:txBody>
          </p:sp>
        </mc:Choice>
        <mc:Fallback xmlns="">
          <p:sp>
            <p:nvSpPr>
              <p:cNvPr id="39" name="TextBox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29364" y="5090160"/>
                <a:ext cx="580549" cy="676467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2582706" y="2366522"/>
                <a:ext cx="580549" cy="667234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600" b="1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1" i="1" dirty="0" smtClean="0"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acc>
                    </m:oMath>
                  </m:oMathPara>
                </a14:m>
                <a:endParaRPr lang="ar-IQ" sz="3600" b="1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2706" y="2366522"/>
                <a:ext cx="580549" cy="667234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4911595" y="1075484"/>
                <a:ext cx="6873110" cy="778739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3600" b="1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</m:acc>
                    <m:d>
                      <m:dPr>
                        <m:ctrlPr>
                          <a:rPr lang="en-US" sz="3600" b="1" i="1" dirty="0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3600" b="1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1" i="1" dirty="0" smtClean="0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sz="3600" b="1" i="1" dirty="0" smtClean="0">
                                <a:latin typeface="Cambria Math" panose="02040503050406030204" pitchFamily="18" charset="0"/>
                              </a:rPr>
                              <m:t>𝒙</m:t>
                            </m:r>
                          </m:sub>
                        </m:sSub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3600" b="1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1" i="1" dirty="0" smtClean="0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sz="3600" b="1" i="1" dirty="0" smtClean="0">
                                <a:latin typeface="Cambria Math" panose="02040503050406030204" pitchFamily="18" charset="0"/>
                              </a:rPr>
                              <m:t>𝒚</m:t>
                            </m:r>
                          </m:sub>
                        </m:sSub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3600" b="1" i="1" dirty="0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3600" b="1" i="1" dirty="0" smtClean="0">
                                <a:latin typeface="Cambria Math" panose="02040503050406030204" pitchFamily="18" charset="0"/>
                              </a:rPr>
                              <m:t>𝑨</m:t>
                            </m:r>
                          </m:e>
                          <m:sub>
                            <m:r>
                              <a:rPr lang="en-US" sz="3600" b="1" i="1" dirty="0" smtClean="0">
                                <a:latin typeface="Cambria Math" panose="02040503050406030204" pitchFamily="18" charset="0"/>
                              </a:rPr>
                              <m:t>𝒛</m:t>
                            </m:r>
                          </m:sub>
                        </m:sSub>
                      </m:e>
                    </m:d>
                    <m:r>
                      <a:rPr lang="en-US" sz="3600" b="1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sz="36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dirty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3600" b="1" i="1" dirty="0">
                            <a:latin typeface="Cambria Math" panose="02040503050406030204" pitchFamily="18" charset="0"/>
                          </a:rPr>
                          <m:t>𝒙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3600" b="1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 dirty="0">
                            <a:latin typeface="Cambria Math" panose="02040503050406030204" pitchFamily="18" charset="0"/>
                          </a:rPr>
                          <m:t>𝒊</m:t>
                        </m:r>
                      </m:e>
                    </m:acc>
                  </m:oMath>
                </a14:m>
                <a:r>
                  <a:rPr lang="en-US" sz="3600" b="1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36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dirty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𝒚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3600" b="1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acc>
                    <m:r>
                      <a:rPr lang="en-US" sz="3600" b="1" i="1" dirty="0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36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3600" b="1" i="1" dirty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𝒛</m:t>
                        </m:r>
                      </m:sub>
                    </m:sSub>
                    <m:acc>
                      <m:accPr>
                        <m:chr m:val="̂"/>
                        <m:ctrlPr>
                          <a:rPr lang="en-US" sz="3600" b="1" i="1" dirty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b="1" i="1" dirty="0" smtClean="0">
                            <a:latin typeface="Cambria Math" panose="02040503050406030204" pitchFamily="18" charset="0"/>
                          </a:rPr>
                          <m:t>𝒌</m:t>
                        </m:r>
                      </m:e>
                    </m:acc>
                  </m:oMath>
                </a14:m>
                <a:endParaRPr lang="ar-IQ" sz="3600" b="1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1595" y="1075484"/>
                <a:ext cx="6873110" cy="778739"/>
              </a:xfrm>
              <a:prstGeom prst="rect">
                <a:avLst/>
              </a:prstGeom>
              <a:blipFill rotWithShape="0">
                <a:blip r:embed="rId15"/>
                <a:stretch>
                  <a:fillRect t="-2344" b="-2109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xtBox 42"/>
          <p:cNvSpPr txBox="1"/>
          <p:nvPr/>
        </p:nvSpPr>
        <p:spPr>
          <a:xfrm>
            <a:off x="6193810" y="2702310"/>
            <a:ext cx="510647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/>
              <a:t> </a:t>
            </a:r>
            <a:r>
              <a:rPr lang="ar-IQ" sz="2800" b="1" dirty="0" smtClean="0"/>
              <a:t>مقدار المتجه على المحور </a:t>
            </a:r>
            <a:r>
              <a:rPr lang="en-US" sz="2800" b="1" dirty="0" smtClean="0"/>
              <a:t>y</a:t>
            </a:r>
            <a:endParaRPr lang="ar-IQ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xtBox 43"/>
              <p:cNvSpPr txBox="1"/>
              <p:nvPr/>
            </p:nvSpPr>
            <p:spPr>
              <a:xfrm>
                <a:off x="10927080" y="2682956"/>
                <a:ext cx="716280" cy="562718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800" b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𝒚</m:t>
                        </m:r>
                      </m:sub>
                    </m:sSub>
                  </m:oMath>
                </a14:m>
                <a:endParaRPr lang="ar-IQ" sz="2800" b="1" dirty="0"/>
              </a:p>
            </p:txBody>
          </p:sp>
        </mc:Choice>
        <mc:Fallback xmlns="">
          <p:sp>
            <p:nvSpPr>
              <p:cNvPr id="44" name="TextBox 4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7080" y="2682956"/>
                <a:ext cx="716280" cy="562718"/>
              </a:xfrm>
              <a:prstGeom prst="rect">
                <a:avLst/>
              </a:prstGeom>
              <a:blipFill rotWithShape="0"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TextBox 44"/>
          <p:cNvSpPr txBox="1"/>
          <p:nvPr/>
        </p:nvSpPr>
        <p:spPr>
          <a:xfrm>
            <a:off x="6178748" y="2231996"/>
            <a:ext cx="510647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/>
              <a:t> </a:t>
            </a:r>
            <a:r>
              <a:rPr lang="ar-IQ" sz="2800" b="1" dirty="0" smtClean="0"/>
              <a:t>مقدار المتجه على المحور </a:t>
            </a:r>
            <a:r>
              <a:rPr lang="en-US" sz="2800" b="1" dirty="0" smtClean="0"/>
              <a:t>x</a:t>
            </a:r>
            <a:endParaRPr lang="ar-IQ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/>
              <p:cNvSpPr txBox="1"/>
              <p:nvPr/>
            </p:nvSpPr>
            <p:spPr>
              <a:xfrm>
                <a:off x="10927080" y="3202394"/>
                <a:ext cx="716280" cy="523220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r>
                  <a:rPr lang="en-US" sz="2800" b="1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800" b="1" i="1" dirty="0">
                            <a:latin typeface="Cambria Math" panose="02040503050406030204" pitchFamily="18" charset="0"/>
                          </a:rPr>
                          <m:t>𝑨</m:t>
                        </m:r>
                      </m:e>
                      <m:sub>
                        <m:r>
                          <a:rPr lang="en-US" sz="2800" b="1" i="1" dirty="0" smtClean="0">
                            <a:latin typeface="Cambria Math" panose="02040503050406030204" pitchFamily="18" charset="0"/>
                          </a:rPr>
                          <m:t>𝒛</m:t>
                        </m:r>
                      </m:sub>
                    </m:sSub>
                  </m:oMath>
                </a14:m>
                <a:endParaRPr lang="ar-IQ" sz="2800" b="1" dirty="0"/>
              </a:p>
            </p:txBody>
          </p:sp>
        </mc:Choice>
        <mc:Fallback xmlns="">
          <p:sp>
            <p:nvSpPr>
              <p:cNvPr id="46" name="TextBox 4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927080" y="3202394"/>
                <a:ext cx="716280" cy="523220"/>
              </a:xfrm>
              <a:prstGeom prst="rect">
                <a:avLst/>
              </a:prstGeom>
              <a:blipFill rotWithShape="0"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TextBox 46"/>
          <p:cNvSpPr txBox="1"/>
          <p:nvPr/>
        </p:nvSpPr>
        <p:spPr>
          <a:xfrm>
            <a:off x="6178749" y="3238107"/>
            <a:ext cx="510647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/>
              <a:t> </a:t>
            </a:r>
            <a:r>
              <a:rPr lang="ar-IQ" sz="2800" b="1" dirty="0" smtClean="0"/>
              <a:t>مقدار المتجه على المحور </a:t>
            </a:r>
            <a:r>
              <a:rPr lang="en-US" sz="2800" b="1" dirty="0" smtClean="0"/>
              <a:t>z</a:t>
            </a:r>
            <a:endParaRPr lang="ar-IQ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8" name="TextBox 47"/>
              <p:cNvSpPr txBox="1"/>
              <p:nvPr/>
            </p:nvSpPr>
            <p:spPr>
              <a:xfrm>
                <a:off x="3449479" y="4611530"/>
                <a:ext cx="6873110" cy="109446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|"/>
                          <m:endChr m:val="|"/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⃑"/>
                              <m:ctrlPr>
                                <a:rPr lang="en-US" sz="3200" b="1" i="1" dirty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200" b="1" i="1" dirty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e>
                      </m:d>
                      <m:r>
                        <a:rPr lang="en-US" sz="32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3200" b="1" i="1" dirty="0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200" b="1" i="1" dirty="0" smtClean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3200" b="1" i="1" dirty="0" smtClean="0">
                                  <a:latin typeface="Cambria Math" panose="02040503050406030204" pitchFamily="18" charset="0"/>
                                </a:rPr>
                                <m:t>𝒙</m:t>
                              </m:r>
                            </m:sub>
                            <m:sup>
                              <m:r>
                                <a:rPr lang="en-US" sz="3200" b="1" i="1" dirty="0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3200" b="1" i="1" dirty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200" b="1" i="1" dirty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3200" b="1" i="1" dirty="0" smtClean="0">
                                  <a:latin typeface="Cambria Math" panose="02040503050406030204" pitchFamily="18" charset="0"/>
                                </a:rPr>
                                <m:t>𝒚</m:t>
                              </m:r>
                            </m:sub>
                            <m:sup>
                              <m:r>
                                <a:rPr lang="en-US" sz="3200" b="1" i="1" dirty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  <m:r>
                            <a:rPr lang="en-US" sz="3200" b="1" i="1" dirty="0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3200" b="1" i="1" dirty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200" b="1" i="1" dirty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  <m:sub>
                              <m:r>
                                <a:rPr lang="en-US" sz="3200" b="1" i="1" dirty="0" smtClean="0">
                                  <a:latin typeface="Cambria Math" panose="02040503050406030204" pitchFamily="18" charset="0"/>
                                </a:rPr>
                                <m:t>𝒛</m:t>
                              </m:r>
                            </m:sub>
                            <m:sup>
                              <m:r>
                                <a:rPr lang="en-US" sz="3200" b="1" i="1" dirty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ar-IQ" sz="3200" b="1" dirty="0"/>
              </a:p>
            </p:txBody>
          </p:sp>
        </mc:Choice>
        <mc:Fallback xmlns="">
          <p:sp>
            <p:nvSpPr>
              <p:cNvPr id="48" name="TextBox 4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9479" y="4611530"/>
                <a:ext cx="6873110" cy="1094467"/>
              </a:xfrm>
              <a:prstGeom prst="rect">
                <a:avLst/>
              </a:prstGeom>
              <a:blipFill rotWithShape="0"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TextBox 49"/>
              <p:cNvSpPr txBox="1"/>
              <p:nvPr/>
            </p:nvSpPr>
            <p:spPr>
              <a:xfrm>
                <a:off x="5820609" y="5510012"/>
                <a:ext cx="1777575" cy="1270797"/>
              </a:xfrm>
              <a:prstGeom prst="rect">
                <a:avLst/>
              </a:prstGeom>
              <a:noFill/>
            </p:spPr>
            <p:txBody>
              <a:bodyPr wrap="square" rtlCol="1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̂"/>
                          <m:ctrlPr>
                            <a:rPr lang="en-US" sz="3600" b="1" i="1" dirty="0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b="1" i="1" dirty="0" smtClean="0">
                              <a:latin typeface="Cambria Math" panose="02040503050406030204" pitchFamily="18" charset="0"/>
                            </a:rPr>
                            <m:t>𝒖</m:t>
                          </m:r>
                        </m:e>
                      </m:acc>
                      <m:r>
                        <a:rPr lang="en-US" sz="3600" b="1" i="1" dirty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3600" b="1" i="1" dirty="0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⃑"/>
                              <m:ctrlPr>
                                <a:rPr lang="en-US" sz="3600" b="1" i="1" dirty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600" b="1" i="1" dirty="0">
                                  <a:latin typeface="Cambria Math" panose="02040503050406030204" pitchFamily="18" charset="0"/>
                                </a:rPr>
                                <m:t>𝑨</m:t>
                              </m:r>
                            </m:e>
                          </m:acc>
                        </m:num>
                        <m:den>
                          <m:r>
                            <a:rPr lang="en-US" sz="3600" b="1" i="1" dirty="0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den>
                      </m:f>
                    </m:oMath>
                  </m:oMathPara>
                </a14:m>
                <a:endParaRPr lang="ar-IQ" sz="3600" b="1" dirty="0"/>
              </a:p>
            </p:txBody>
          </p:sp>
        </mc:Choice>
        <mc:Fallback xmlns="">
          <p:sp>
            <p:nvSpPr>
              <p:cNvPr id="50" name="TextBox 4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20609" y="5510012"/>
                <a:ext cx="1777575" cy="1270797"/>
              </a:xfrm>
              <a:prstGeom prst="rect">
                <a:avLst/>
              </a:prstGeom>
              <a:blipFill rotWithShape="0"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" name="TextBox 50"/>
          <p:cNvSpPr txBox="1"/>
          <p:nvPr/>
        </p:nvSpPr>
        <p:spPr>
          <a:xfrm>
            <a:off x="9628641" y="4803550"/>
            <a:ext cx="244232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/>
              <a:t> </a:t>
            </a:r>
            <a:r>
              <a:rPr lang="ar-IQ" sz="2800" b="1" dirty="0" smtClean="0"/>
              <a:t>مقدار المتجه</a:t>
            </a:r>
            <a:endParaRPr lang="ar-IQ" sz="28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7289847" y="5985771"/>
            <a:ext cx="244232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sz="2800" b="1" dirty="0" smtClean="0"/>
              <a:t> </a:t>
            </a:r>
            <a:r>
              <a:rPr lang="ar-IQ" sz="2800" b="1" dirty="0" smtClean="0"/>
              <a:t>وحدة المتجه</a:t>
            </a:r>
            <a:endParaRPr lang="ar-IQ" sz="2800" b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3761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9674"/>
    </mc:Choice>
    <mc:Fallback xmlns="">
      <p:transition spd="slow" advTm="199674"/>
    </mc:Fallback>
  </mc:AlternateContent>
  <p:timing>
    <p:tnLst>
      <p:par>
        <p:cTn id="1" dur="indefinite" restart="never" nodeType="tmRoot"/>
      </p:par>
    </p:tnLst>
  </p:timing>
  <p:extLst mod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325880" y="454740"/>
                <a:ext cx="10256520" cy="443371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ar-IQ" sz="3600" dirty="0" smtClean="0">
                    <a:latin typeface="Times New Roman" pitchFamily="18" charset="0"/>
                    <a:cs typeface="Times New Roman" pitchFamily="18" charset="0"/>
                  </a:rPr>
                  <a:t>مثال:-</a:t>
                </a:r>
                <a:r>
                  <a:rPr lang="ar-IQ" sz="3600" dirty="0">
                    <a:latin typeface="Times New Roman" pitchFamily="18" charset="0"/>
                    <a:cs typeface="Times New Roman" pitchFamily="18" charset="0"/>
                  </a:rPr>
                  <a:t>إذا كان المتجه  </a:t>
                </a:r>
                <a14:m>
                  <m:oMath xmlns:m="http://schemas.openxmlformats.org/officeDocument/2006/math">
                    <m:acc>
                      <m:accPr>
                        <m:chr m:val="⃑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/>
                          </a:rPr>
                          <m:t>𝐵</m:t>
                        </m:r>
                      </m:e>
                    </m:acc>
                    <m:r>
                      <a:rPr lang="en-US" sz="3600" i="1">
                        <a:latin typeface="Cambria Math"/>
                      </a:rPr>
                      <m:t>=</m:t>
                    </m:r>
                    <m:r>
                      <a:rPr lang="en-US" sz="3600" i="1">
                        <a:latin typeface="Cambria Math"/>
                      </a:rPr>
                      <m:t>2</m:t>
                    </m:r>
                    <m:acc>
                      <m:accPr>
                        <m:chr m:val="⃑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/>
                          </a:rPr>
                          <m:t>𝑖</m:t>
                        </m:r>
                      </m:e>
                    </m:acc>
                    <m:r>
                      <a:rPr lang="en-US" sz="3600" i="1">
                        <a:latin typeface="Cambria Math"/>
                      </a:rPr>
                      <m:t>+</m:t>
                    </m:r>
                    <m:r>
                      <a:rPr lang="en-US" sz="3600" i="1" smtClean="0">
                        <a:latin typeface="Cambria Math"/>
                      </a:rPr>
                      <m:t>2</m:t>
                    </m:r>
                    <m:acc>
                      <m:accPr>
                        <m:chr m:val="⃑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/>
                          </a:rPr>
                          <m:t>𝑗</m:t>
                        </m:r>
                      </m:e>
                    </m:acc>
                    <m:r>
                      <a:rPr lang="en-US" sz="3600" i="1">
                        <a:latin typeface="Cambria Math"/>
                      </a:rPr>
                      <m:t>−</m:t>
                    </m:r>
                    <m:acc>
                      <m:accPr>
                        <m:chr m:val="⃑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3600" i="1">
                            <a:latin typeface="Cambria Math"/>
                          </a:rPr>
                          <m:t>𝑘</m:t>
                        </m:r>
                      </m:e>
                    </m:acc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ar-IQ" sz="3600" dirty="0">
                    <a:latin typeface="Times New Roman" pitchFamily="18" charset="0"/>
                    <a:cs typeface="Times New Roman" pitchFamily="18" charset="0"/>
                  </a:rPr>
                  <a:t> احسب مقدار ووحدة المتجه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.</m:t>
                    </m:r>
                  </m:oMath>
                </a14:m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acc>
                            <m:accPr>
                              <m:chr m:val="⃑"/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e>
                      </m:d>
                      <m:r>
                        <a:rPr lang="en-US" sz="3600" i="1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3600" i="1">
                                  <a:latin typeface="Cambria Math"/>
                                </a:rPr>
                                <m:t>𝑋</m:t>
                              </m:r>
                            </m:sub>
                            <m:sup>
                              <m:r>
                                <a:rPr lang="en-US" sz="3600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3600" i="1"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3600" i="1">
                                  <a:latin typeface="Cambria Math"/>
                                </a:rPr>
                                <m:t>𝑌</m:t>
                              </m:r>
                            </m:sub>
                            <m:sup>
                              <m:r>
                                <a:rPr lang="en-US" sz="3600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  <m:r>
                            <a:rPr lang="en-US" sz="3600" i="1">
                              <a:latin typeface="Cambria Math"/>
                            </a:rPr>
                            <m:t>+</m:t>
                          </m:r>
                          <m:sSubSup>
                            <m:sSubSupPr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𝐵</m:t>
                              </m:r>
                            </m:e>
                            <m:sub>
                              <m:r>
                                <a:rPr lang="en-US" sz="3600" i="1">
                                  <a:latin typeface="Cambria Math"/>
                                </a:rPr>
                                <m:t>𝑍</m:t>
                              </m:r>
                            </m:sub>
                            <m:sup>
                              <m:r>
                                <a:rPr lang="en-US" sz="3600" i="1">
                                  <a:latin typeface="Cambria Math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  <a:p>
                <a:pPr algn="l"/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       =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en-US" sz="3600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3600" i="1">
                            <a:latin typeface="Cambria Math"/>
                          </a:rPr>
                          <m:t>4</m:t>
                        </m:r>
                        <m:r>
                          <a:rPr lang="en-US" sz="3600" i="1">
                            <a:latin typeface="Cambria Math"/>
                          </a:rPr>
                          <m:t>+</m:t>
                        </m:r>
                        <m:r>
                          <a:rPr lang="en-US" sz="3600" i="1">
                            <a:latin typeface="Cambria Math"/>
                          </a:rPr>
                          <m:t>4</m:t>
                        </m:r>
                        <m:r>
                          <a:rPr lang="en-US" sz="3600" i="1">
                            <a:latin typeface="Cambria Math"/>
                          </a:rPr>
                          <m:t>+</m:t>
                        </m:r>
                        <m:r>
                          <a:rPr lang="en-US" sz="3600" i="1">
                            <a:latin typeface="Cambria Math"/>
                          </a:rPr>
                          <m:t>1</m:t>
                        </m:r>
                      </m:e>
                    </m:rad>
                  </m:oMath>
                </a14:m>
                <a:r>
                  <a:rPr lang="en-US" sz="3600" dirty="0"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/>
                      </a:rPr>
                      <m:t>3</m:t>
                    </m:r>
                  </m:oMath>
                </a14:m>
                <a:endParaRPr lang="en-US" sz="3600" dirty="0">
                  <a:latin typeface="Times New Roman" pitchFamily="18" charset="0"/>
                  <a:cs typeface="Times New Roman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𝑢</m:t>
                          </m:r>
                        </m:e>
                      </m:acc>
                      <m:r>
                        <a:rPr lang="en-US" sz="36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acc>
                            <m:accPr>
                              <m:chr m:val="⃑"/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𝐵</m:t>
                              </m:r>
                            </m:e>
                          </m:acc>
                        </m:num>
                        <m:den>
                          <m:d>
                            <m:dPr>
                              <m:begChr m:val="|"/>
                              <m:endChr m:val="|"/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acc>
                                <m:accPr>
                                  <m:chr m:val="⃑"/>
                                  <m:ctrlPr>
                                    <a:rPr lang="en-US" sz="3600" i="1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3600" i="1">
                                      <a:latin typeface="Cambria Math"/>
                                    </a:rPr>
                                    <m:t>𝐵</m:t>
                                  </m:r>
                                </m:e>
                              </m:acc>
                            </m:e>
                          </m:d>
                        </m:den>
                      </m:f>
                      <m:r>
                        <a:rPr lang="en-US" sz="36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/>
                            </a:rPr>
                            <m:t>2</m:t>
                          </m:r>
                          <m:acc>
                            <m:accPr>
                              <m:chr m:val="⃑"/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𝑖</m:t>
                              </m:r>
                            </m:e>
                          </m:acc>
                          <m:r>
                            <a:rPr lang="en-US" sz="3600" i="1">
                              <a:latin typeface="Cambria Math"/>
                            </a:rPr>
                            <m:t>+</m:t>
                          </m:r>
                          <m:r>
                            <a:rPr lang="en-US" sz="3600" i="1">
                              <a:latin typeface="Cambria Math"/>
                            </a:rPr>
                            <m:t>2</m:t>
                          </m:r>
                          <m:acc>
                            <m:accPr>
                              <m:chr m:val="⃑"/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𝑗</m:t>
                              </m:r>
                            </m:e>
                          </m:acc>
                          <m:r>
                            <a:rPr lang="en-US" sz="3600" i="1">
                              <a:latin typeface="Cambria Math"/>
                            </a:rPr>
                            <m:t>−</m:t>
                          </m:r>
                          <m:acc>
                            <m:accPr>
                              <m:chr m:val="⃑"/>
                              <m:ctrlPr>
                                <a:rPr lang="en-US" sz="3600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3600" i="1">
                                  <a:latin typeface="Cambria Math"/>
                                </a:rPr>
                                <m:t>𝑘</m:t>
                              </m:r>
                            </m:e>
                          </m:acc>
                        </m:num>
                        <m:den>
                          <m:r>
                            <a:rPr lang="en-US" sz="3600" i="1">
                              <a:latin typeface="Cambria Math"/>
                            </a:rPr>
                            <m:t>3</m:t>
                          </m:r>
                        </m:den>
                      </m:f>
                      <m:r>
                        <a:rPr lang="en-US" sz="36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3600" i="1">
                              <a:latin typeface="Cambria Math"/>
                            </a:rPr>
                            <m:t>3</m:t>
                          </m:r>
                        </m:den>
                      </m:f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𝑖</m:t>
                          </m:r>
                        </m:e>
                      </m:acc>
                      <m:r>
                        <a:rPr lang="en-US" sz="3600" i="1">
                          <a:latin typeface="Cambria Math"/>
                        </a:rPr>
                        <m:t>+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/>
                            </a:rPr>
                            <m:t>2</m:t>
                          </m:r>
                        </m:num>
                        <m:den>
                          <m:r>
                            <a:rPr lang="en-US" sz="3600" i="1">
                              <a:latin typeface="Cambria Math"/>
                            </a:rPr>
                            <m:t>3</m:t>
                          </m:r>
                        </m:den>
                      </m:f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𝑗</m:t>
                          </m:r>
                        </m:e>
                      </m:acc>
                      <m:r>
                        <a:rPr lang="en-US" sz="3600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36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3600" i="1">
                              <a:latin typeface="Cambria Math"/>
                            </a:rPr>
                            <m:t>3</m:t>
                          </m:r>
                        </m:den>
                      </m:f>
                      <m:acc>
                        <m:accPr>
                          <m:chr m:val="⃑"/>
                          <m:ctrlPr>
                            <a:rPr lang="en-US" sz="3600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sz="3600" i="1">
                              <a:latin typeface="Cambria Math"/>
                            </a:rPr>
                            <m:t>𝑘</m:t>
                          </m:r>
                        </m:e>
                      </m:acc>
                    </m:oMath>
                  </m:oMathPara>
                </a14:m>
                <a:endParaRPr lang="ar-IQ" sz="36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5880" y="454740"/>
                <a:ext cx="10256520" cy="4433714"/>
              </a:xfrm>
              <a:prstGeom prst="rect">
                <a:avLst/>
              </a:prstGeom>
              <a:blipFill rotWithShape="0">
                <a:blip r:embed="rId4"/>
                <a:stretch>
                  <a:fillRect t="-413" r="-178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92011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834"/>
    </mc:Choice>
    <mc:Fallback xmlns="">
      <p:transition spd="slow" advTm="118834"/>
    </mc:Fallback>
  </mc:AlternateContent>
  <p:timing>
    <p:tnLst>
      <p:par>
        <p:cTn id="1" dur="indefinite" restart="never" nodeType="tmRoot"/>
      </p:par>
    </p:tnLst>
  </p:timing>
  <p:extLst mod="1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47.2|2.5|3.4|50.6|3.9|2.7|33|30.2|4.4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47.2|2.5|3.4|50.6|3.9|2.7|33|30.2|4.4|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9|47.2|2.5|3.4|50.6|3.9|2.7|33|30.2|4.4|2.9"/>
</p:tagLst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1903</TotalTime>
  <Words>288</Words>
  <Application>Microsoft Office PowerPoint</Application>
  <PresentationFormat>Widescreen</PresentationFormat>
  <Paragraphs>94</Paragraphs>
  <Slides>12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7" baseType="lpstr">
      <vt:lpstr>MS PGothic</vt:lpstr>
      <vt:lpstr>Andalus</vt:lpstr>
      <vt:lpstr>Arial</vt:lpstr>
      <vt:lpstr>Bradley Hand ITC</vt:lpstr>
      <vt:lpstr>Calibri</vt:lpstr>
      <vt:lpstr>Cambria Math</vt:lpstr>
      <vt:lpstr>Century Gothic</vt:lpstr>
      <vt:lpstr>Harlow Solid Italic</vt:lpstr>
      <vt:lpstr>Palace Script MT</vt:lpstr>
      <vt:lpstr>Tahoma</vt:lpstr>
      <vt:lpstr>Times New Roman</vt:lpstr>
      <vt:lpstr>Verdana</vt:lpstr>
      <vt:lpstr>Wingdings 2</vt:lpstr>
      <vt:lpstr>Wingdings 3</vt:lpstr>
      <vt:lpstr>Wisp</vt:lpstr>
      <vt:lpstr>PowerPoint Presentation</vt:lpstr>
      <vt:lpstr>PowerPoint Presentation</vt:lpstr>
      <vt:lpstr>PHY103 Syllabus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Vector Algebra جمع وطرح المتجهات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raed</dc:creator>
  <cp:lastModifiedBy>wdell</cp:lastModifiedBy>
  <cp:revision>135</cp:revision>
  <dcterms:created xsi:type="dcterms:W3CDTF">2020-03-22T21:26:05Z</dcterms:created>
  <dcterms:modified xsi:type="dcterms:W3CDTF">2022-01-08T21:29:56Z</dcterms:modified>
</cp:coreProperties>
</file>